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676d1a8b54254ea5"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handoutMasterIdLst>
    <p:handoutMasterId r:id="rId9"/>
  </p:handoutMasterIdLst>
  <p:sldIdLst>
    <p:sldId id="268" r:id="rId2"/>
    <p:sldId id="271" r:id="rId3"/>
    <p:sldId id="10945" r:id="rId4"/>
    <p:sldId id="273" r:id="rId5"/>
    <p:sldId id="276" r:id="rId6"/>
    <p:sldId id="270"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MC Display Condensed" panose="020B0604020202020204" charset="0"/>
      <p:regular r:id="rId14"/>
      <p:bold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E9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prstClr val="black"/>
        </a:fontRef>
        <a:schemeClr val="tx1"/>
      </a:tcTxStyle>
      <a:tcStyle>
        <a:tcBdr>
          <a:left>
            <a:ln>
              <a:noFill/>
            </a:ln>
          </a:left>
          <a:right>
            <a:ln>
              <a:noFill/>
            </a:ln>
          </a:right>
          <a:top>
            <a:ln>
              <a:noFill/>
            </a:ln>
          </a:top>
          <a:bottom>
            <a:ln w="9525" cmpd="sng">
              <a:solidFill>
                <a:schemeClr val="tx1"/>
              </a:solidFill>
            </a:ln>
          </a:bottom>
          <a:insideH>
            <a:ln w="9525" cmpd="sng">
              <a:solidFill>
                <a:schemeClr val="tx1"/>
              </a:solidFill>
            </a:ln>
          </a:insideH>
          <a:insideV>
            <a:ln>
              <a:noFill/>
            </a:ln>
          </a:insideV>
        </a:tcBdr>
        <a:fill>
          <a:noFill/>
        </a:fill>
      </a:tcStyle>
    </a:wholeTbl>
    <a:lastCol>
      <a:tcTxStyle b="on">
        <a:fontRef idx="minor">
          <a:prstClr val="black"/>
        </a:fontRef>
      </a:tcTxStyle>
      <a:tcStyle>
        <a:tcBdr/>
      </a:tcStyle>
    </a:lastCol>
    <a:firstCol>
      <a:tcTxStyle b="on">
        <a:fontRef idx="minor">
          <a:prstClr val="black"/>
        </a:fontRef>
      </a:tcTxStyle>
      <a:tcStyle>
        <a:tcBdr/>
      </a:tcStyle>
    </a:firstCol>
    <a:lastRow>
      <a:tcTxStyle b="on">
        <a:fontRef idx="minor">
          <a:prstClr val="black"/>
        </a:fontRef>
      </a:tcTxStyle>
      <a:tcStyle>
        <a:tcBdr/>
        <a:fill>
          <a:noFill/>
        </a:fill>
      </a:tcStyle>
    </a:lastRow>
    <a:firstRow>
      <a:tcTxStyle b="on">
        <a:fontRef idx="minor">
          <a:prstClr val="black"/>
        </a:fontRef>
      </a:tcTxStyle>
      <a:tcStyle>
        <a:tcBdr>
          <a:bottom>
            <a:ln w="9525"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3" autoAdjust="0"/>
    <p:restoredTop sz="94660"/>
  </p:normalViewPr>
  <p:slideViewPr>
    <p:cSldViewPr snapToGrid="0" showGuides="1">
      <p:cViewPr>
        <p:scale>
          <a:sx n="67" d="100"/>
          <a:sy n="67" d="100"/>
        </p:scale>
        <p:origin x="792" y="-5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2572B-F973-4732-A453-119EA490170A}" type="datetimeFigureOut">
              <a:rPr lang="en-US"/>
              <a:t>9/23/2022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B83C12-F094-4EDD-ABDC-7BADBDED5742}" type="slidenum">
              <a:rPr lang="en-US"/>
              <a:t>‹Nº›</a:t>
            </a:fld>
            <a:endParaRPr lang="en-US" dirty="0"/>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927E5-BED3-44D0-9ADF-FA873E1D6DAF}" type="datetimeFigureOut">
              <a:rPr lang="en-US"/>
              <a:t>9/23/2022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4DA73-AE27-4433-BD53-3E1DB61918F0}" type="slidenum">
              <a:rPr lang="en-US"/>
              <a:t>‹Nº›</a:t>
            </a:fld>
            <a:endParaRPr lang="en-US"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91423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p:nvPr>
        </p:nvSpPr>
        <p:spPr>
          <a:xfrm>
            <a:off x="457200" y="3876360"/>
            <a:ext cx="9321800" cy="953723"/>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accent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endParaRPr lang="en-US" dirty="0"/>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US" dirty="0"/>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US" dirty="0"/>
              <a:t>Date</a:t>
            </a:r>
            <a:br>
              <a:rPr lang="en-US" dirty="0"/>
            </a:br>
            <a:br>
              <a:rPr lang="en-US" dirty="0"/>
            </a:br>
            <a:r>
              <a:rPr lang="en-US" dirty="0"/>
              <a:t>Presenter, Location (optional) | Presenter 2, Location 2 (optional) | etc.</a:t>
            </a: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US" dirty="0"/>
              <a:t>CLIENT LOGO PLACEHOLDER</a:t>
            </a:r>
            <a:br>
              <a:rPr lang="en-US" dirty="0"/>
            </a:br>
            <a:r>
              <a:rPr lang="en-US" dirty="0"/>
              <a:t>Delete box if not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lang="en-US" sz="1000" b="1" cap="all" dirty="0">
              <a:solidFill>
                <a:schemeClr val="tx1"/>
              </a:solidFill>
            </a:endParaRPr>
          </a:p>
        </p:txBody>
      </p:sp>
      <p:pic>
        <p:nvPicPr>
          <p:cNvPr id="8" name="DTP_CompanyLogo_112">
            <a:extLst>
              <a:ext uri="{FF2B5EF4-FFF2-40B4-BE49-F238E27FC236}">
                <a16:creationId xmlns:a16="http://schemas.microsoft.com/office/drawing/2014/main" id="{11B41B98-4ACF-44D2-9BCE-84BDB35A671B}"/>
              </a:ext>
            </a:extLst>
          </p:cNvPr>
          <p:cNvPicPr>
            <a:picLocks noChangeAspect="1"/>
          </p:cNvPicPr>
          <p:nvPr userDrawn="1"/>
        </p:nvPicPr>
        <p:blipFill>
          <a:blip r:embed="rId2"/>
          <a:stretch>
            <a:fillRect/>
          </a:stretch>
        </p:blipFill>
        <p:spPr>
          <a:xfrm>
            <a:off x="457200" y="393187"/>
            <a:ext cx="221894" cy="2543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Left"/>
          <p:cNvSpPr>
            <a:spLocks noGrp="1"/>
          </p:cNvSpPr>
          <p:nvPr>
            <p:ph sz="half" idx="11"/>
          </p:nvPr>
        </p:nvSpPr>
        <p:spPr>
          <a:xfrm>
            <a:off x="4572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3246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246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extLst>
    <p:ext uri="{DCECCB84-F9BA-43D5-87BE-67443E8EF086}">
      <p15:sldGuideLst xmlns:p15="http://schemas.microsoft.com/office/powerpoint/2012/main">
        <p15:guide id="3" orient="horz" pos="2523" userDrawn="1">
          <p15:clr>
            <a:srgbClr val="FBAE40"/>
          </p15:clr>
        </p15:guide>
        <p15:guide id="5" orient="horz" pos="880" userDrawn="1">
          <p15:clr>
            <a:srgbClr val="FBAE40"/>
          </p15:clr>
        </p15:guide>
        <p15:guide id="6" orient="horz" pos="2832" userDrawn="1">
          <p15:clr>
            <a:srgbClr val="FBAE40"/>
          </p15:clr>
        </p15:guide>
        <p15:guide id="8" orient="horz" pos="11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3687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3687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2464" userDrawn="1">
          <p15:clr>
            <a:srgbClr val="FBAE40"/>
          </p15:clr>
        </p15:guide>
        <p15:guide id="7" pos="2752" userDrawn="1">
          <p15:clr>
            <a:srgbClr val="FBAE40"/>
          </p15:clr>
        </p15:guide>
        <p15:guide id="9" orient="horz" pos="11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1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4928" userDrawn="1">
          <p15:clr>
            <a:srgbClr val="FBAE40"/>
          </p15:clr>
        </p15:guide>
        <p15:guide id="7" pos="5216" userDrawn="1">
          <p15:clr>
            <a:srgbClr val="FBAE40"/>
          </p15:clr>
        </p15:guide>
        <p15:guide id="9" orient="horz" pos="1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4572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368799"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2804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5216" userDrawn="1">
          <p15:clr>
            <a:srgbClr val="FBAE40"/>
          </p15:clr>
        </p15:guide>
        <p15:guide id="4" pos="2752" userDrawn="1">
          <p15:clr>
            <a:srgbClr val="FBAE40"/>
          </p15:clr>
        </p15:guide>
        <p15:guide id="5" pos="4928" userDrawn="1">
          <p15:clr>
            <a:srgbClr val="FBAE40"/>
          </p15:clr>
        </p15:guide>
        <p15:guide id="6" pos="24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368800" y="1399032"/>
            <a:ext cx="34543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5216" userDrawn="1">
          <p15:clr>
            <a:srgbClr val="FBAE40"/>
          </p15:clr>
        </p15:guide>
        <p15:guide id="10" pos="2752" userDrawn="1">
          <p15:clr>
            <a:srgbClr val="FBAE40"/>
          </p15:clr>
        </p15:guide>
        <p15:guide id="11" pos="4928" userDrawn="1">
          <p15:clr>
            <a:srgbClr val="FBAE40"/>
          </p15:clr>
        </p15:guide>
        <p15:guide id="12" pos="2464" userDrawn="1">
          <p15:clr>
            <a:srgbClr val="FBAE40"/>
          </p15:clr>
        </p15:guide>
        <p15:guide id="14" orient="horz" pos="11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368799"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2464" userDrawn="1">
          <p15:clr>
            <a:srgbClr val="FBAE40"/>
          </p15:clr>
        </p15:guide>
        <p15:guide id="9" pos="2752" userDrawn="1">
          <p15:clr>
            <a:srgbClr val="FBAE40"/>
          </p15:clr>
        </p15:guide>
        <p15:guide id="10" pos="4928" userDrawn="1">
          <p15:clr>
            <a:srgbClr val="FBAE40"/>
          </p15:clr>
        </p15:guide>
        <p15:guide id="11" pos="5216" userDrawn="1">
          <p15:clr>
            <a:srgbClr val="FBAE40"/>
          </p15:clr>
        </p15:guide>
        <p15:guide id="13" orient="horz" pos="11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199"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199"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33909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Middle Left"/>
          <p:cNvSpPr>
            <a:spLocks noGrp="1"/>
          </p:cNvSpPr>
          <p:nvPr>
            <p:ph sz="quarter" idx="12"/>
          </p:nvPr>
        </p:nvSpPr>
        <p:spPr>
          <a:xfrm>
            <a:off x="33909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Right"/>
          <p:cNvSpPr>
            <a:spLocks noGrp="1"/>
          </p:cNvSpPr>
          <p:nvPr>
            <p:ph type="body" idx="15" hasCustomPrompt="1"/>
          </p:nvPr>
        </p:nvSpPr>
        <p:spPr>
          <a:xfrm>
            <a:off x="63246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Right"/>
          <p:cNvSpPr>
            <a:spLocks noGrp="1"/>
          </p:cNvSpPr>
          <p:nvPr>
            <p:ph sz="quarter" idx="14"/>
          </p:nvPr>
        </p:nvSpPr>
        <p:spPr>
          <a:xfrm>
            <a:off x="63246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p:cNvSpPr>
            <a:spLocks noGrp="1"/>
          </p:cNvSpPr>
          <p:nvPr>
            <p:ph type="body" idx="17" hasCustomPrompt="1"/>
          </p:nvPr>
        </p:nvSpPr>
        <p:spPr>
          <a:xfrm>
            <a:off x="92583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p:cNvSpPr>
            <a:spLocks noGrp="1"/>
          </p:cNvSpPr>
          <p:nvPr>
            <p:ph sz="quarter" idx="16"/>
          </p:nvPr>
        </p:nvSpPr>
        <p:spPr>
          <a:xfrm>
            <a:off x="92583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44550895"/>
      </p:ext>
    </p:extLst>
  </p:cSld>
  <p:clrMapOvr>
    <a:masterClrMapping/>
  </p:clrMapOvr>
  <p:extLst>
    <p:ext uri="{DCECCB84-F9BA-43D5-87BE-67443E8EF086}">
      <p15:sldGuideLst xmlns:p15="http://schemas.microsoft.com/office/powerpoint/2012/main">
        <p15:guide id="5" orient="horz" pos="880" userDrawn="1">
          <p15:clr>
            <a:srgbClr val="FBAE40"/>
          </p15:clr>
        </p15:guide>
        <p15:guide id="10" pos="2136" userDrawn="1">
          <p15:clr>
            <a:srgbClr val="FBAE40"/>
          </p15:clr>
        </p15:guide>
        <p15:guide id="11" pos="3696" userDrawn="1">
          <p15:clr>
            <a:srgbClr val="FBAE40"/>
          </p15:clr>
        </p15:guide>
        <p15:guide id="12" pos="1848" userDrawn="1">
          <p15:clr>
            <a:srgbClr val="FBAE40"/>
          </p15:clr>
        </p15:guide>
        <p15:guide id="13" pos="3984" userDrawn="1">
          <p15:clr>
            <a:srgbClr val="FBAE40"/>
          </p15:clr>
        </p15:guide>
        <p15:guide id="14" pos="5544" userDrawn="1">
          <p15:clr>
            <a:srgbClr val="FBAE40"/>
          </p15:clr>
        </p15:guide>
        <p15:guide id="15" pos="5832" userDrawn="1">
          <p15:clr>
            <a:srgbClr val="FBAE40"/>
          </p15:clr>
        </p15:guide>
        <p15:guide id="17" orient="horz" pos="11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28067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Middle Left"/>
          <p:cNvSpPr>
            <a:spLocks noGrp="1"/>
          </p:cNvSpPr>
          <p:nvPr>
            <p:ph sz="quarter" idx="12"/>
          </p:nvPr>
        </p:nvSpPr>
        <p:spPr>
          <a:xfrm>
            <a:off x="28067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p:cNvSpPr>
            <a:spLocks noGrp="1"/>
          </p:cNvSpPr>
          <p:nvPr>
            <p:ph type="body" idx="15" hasCustomPrompt="1"/>
          </p:nvPr>
        </p:nvSpPr>
        <p:spPr>
          <a:xfrm>
            <a:off x="5156200" y="1399032"/>
            <a:ext cx="1879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p:cNvSpPr>
            <a:spLocks noGrp="1"/>
          </p:cNvSpPr>
          <p:nvPr>
            <p:ph sz="quarter" idx="14"/>
          </p:nvPr>
        </p:nvSpPr>
        <p:spPr>
          <a:xfrm>
            <a:off x="5156200" y="1883664"/>
            <a:ext cx="1879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Middle Right"/>
          <p:cNvSpPr>
            <a:spLocks noGrp="1"/>
          </p:cNvSpPr>
          <p:nvPr>
            <p:ph type="body" idx="17" hasCustomPrompt="1"/>
          </p:nvPr>
        </p:nvSpPr>
        <p:spPr>
          <a:xfrm>
            <a:off x="74930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Middle Right"/>
          <p:cNvSpPr>
            <a:spLocks noGrp="1"/>
          </p:cNvSpPr>
          <p:nvPr>
            <p:ph sz="quarter" idx="16"/>
          </p:nvPr>
        </p:nvSpPr>
        <p:spPr>
          <a:xfrm>
            <a:off x="74930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Heading Right">
            <a:extLst>
              <a:ext uri="{FF2B5EF4-FFF2-40B4-BE49-F238E27FC236}">
                <a16:creationId xmlns:a16="http://schemas.microsoft.com/office/drawing/2014/main" id="{28D70AB5-46A8-4A97-AAB4-47C1BD4B837B}"/>
              </a:ext>
            </a:extLst>
          </p:cNvPr>
          <p:cNvSpPr>
            <a:spLocks noGrp="1"/>
          </p:cNvSpPr>
          <p:nvPr>
            <p:ph type="body" idx="18" hasCustomPrompt="1"/>
          </p:nvPr>
        </p:nvSpPr>
        <p:spPr>
          <a:xfrm>
            <a:off x="98425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21" name="Content Right">
            <a:extLst>
              <a:ext uri="{FF2B5EF4-FFF2-40B4-BE49-F238E27FC236}">
                <a16:creationId xmlns:a16="http://schemas.microsoft.com/office/drawing/2014/main" id="{8E85D35B-391E-43DD-85C1-F96075528789}"/>
              </a:ext>
            </a:extLst>
          </p:cNvPr>
          <p:cNvSpPr>
            <a:spLocks noGrp="1"/>
          </p:cNvSpPr>
          <p:nvPr>
            <p:ph sz="quarter" idx="19"/>
          </p:nvPr>
        </p:nvSpPr>
        <p:spPr>
          <a:xfrm>
            <a:off x="98425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68836729"/>
      </p:ext>
    </p:extLst>
  </p:cSld>
  <p:clrMapOvr>
    <a:masterClrMapping/>
  </p:clrMapOvr>
  <p:extLst>
    <p:ext uri="{DCECCB84-F9BA-43D5-87BE-67443E8EF086}">
      <p15:sldGuideLst xmlns:p15="http://schemas.microsoft.com/office/powerpoint/2012/main">
        <p15:guide id="5" orient="horz" pos="880" userDrawn="1">
          <p15:clr>
            <a:srgbClr val="FBAE40"/>
          </p15:clr>
        </p15:guide>
        <p15:guide id="6" pos="1480" userDrawn="1">
          <p15:clr>
            <a:srgbClr val="FBAE40"/>
          </p15:clr>
        </p15:guide>
        <p15:guide id="7" pos="1768" userDrawn="1">
          <p15:clr>
            <a:srgbClr val="FBAE40"/>
          </p15:clr>
        </p15:guide>
        <p15:guide id="8" pos="2960" userDrawn="1">
          <p15:clr>
            <a:srgbClr val="FBAE40"/>
          </p15:clr>
        </p15:guide>
        <p15:guide id="9" pos="3248" userDrawn="1">
          <p15:clr>
            <a:srgbClr val="FBAE40"/>
          </p15:clr>
        </p15:guide>
        <p15:guide id="10" pos="4432" userDrawn="1">
          <p15:clr>
            <a:srgbClr val="FBAE40"/>
          </p15:clr>
        </p15:guide>
        <p15:guide id="11" pos="4720" userDrawn="1">
          <p15:clr>
            <a:srgbClr val="FBAE40"/>
          </p15:clr>
        </p15:guide>
        <p15:guide id="12" pos="5912" userDrawn="1">
          <p15:clr>
            <a:srgbClr val="FBAE40"/>
          </p15:clr>
        </p15:guide>
        <p15:guide id="13" pos="6200" userDrawn="1">
          <p15:clr>
            <a:srgbClr val="FBAE40"/>
          </p15:clr>
        </p15:guide>
        <p15:guide id="15" orient="horz" pos="1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endParaRPr dirty="0"/>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Top"/>
          <p:cNvSpPr>
            <a:spLocks noGrp="1"/>
          </p:cNvSpPr>
          <p:nvPr>
            <p:ph type="body"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Right Top"/>
          <p:cNvSpPr>
            <a:spLocks noGrp="1"/>
          </p:cNvSpPr>
          <p:nvPr>
            <p:ph sz="quarter" idx="12"/>
          </p:nvPr>
        </p:nvSpPr>
        <p:spPr>
          <a:xfrm>
            <a:off x="6324600" y="188366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Left Bottom"/>
          <p:cNvSpPr>
            <a:spLocks noGrp="1"/>
          </p:cNvSpPr>
          <p:nvPr>
            <p:ph sz="quarter" idx="14"/>
          </p:nvPr>
        </p:nvSpPr>
        <p:spPr>
          <a:xfrm>
            <a:off x="457200" y="448970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6324600" y="400507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Bottom"/>
          <p:cNvSpPr>
            <a:spLocks noGrp="1"/>
          </p:cNvSpPr>
          <p:nvPr>
            <p:ph sz="quarter" idx="16"/>
          </p:nvPr>
        </p:nvSpPr>
        <p:spPr>
          <a:xfrm>
            <a:off x="6324600" y="448970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10" pos="3984" userDrawn="1">
          <p15:clr>
            <a:srgbClr val="FBAE40"/>
          </p15:clr>
        </p15:guide>
        <p15:guide id="14" pos="3696" userDrawn="1">
          <p15:clr>
            <a:srgbClr val="FBAE40"/>
          </p15:clr>
        </p15:guide>
        <p15:guide id="15" orient="horz" pos="1184" userDrawn="1">
          <p15:clr>
            <a:srgbClr val="FBAE40"/>
          </p15:clr>
        </p15:guide>
        <p15:guide id="17" orient="horz" pos="2832" userDrawn="1">
          <p15:clr>
            <a:srgbClr val="FBAE40"/>
          </p15:clr>
        </p15:guide>
        <p15:guide id="18" orient="horz" pos="25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Top"/>
          <p:cNvSpPr>
            <a:spLocks noGrp="1"/>
          </p:cNvSpPr>
          <p:nvPr>
            <p:ph type="body"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Top"/>
          <p:cNvSpPr>
            <a:spLocks noGrp="1"/>
          </p:cNvSpPr>
          <p:nvPr>
            <p:ph sz="quarter" idx="12"/>
          </p:nvPr>
        </p:nvSpPr>
        <p:spPr>
          <a:xfrm>
            <a:off x="4368799"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Top"/>
          <p:cNvSpPr>
            <a:spLocks noGrp="1"/>
          </p:cNvSpPr>
          <p:nvPr>
            <p:ph sz="quarter" idx="14"/>
          </p:nvPr>
        </p:nvSpPr>
        <p:spPr>
          <a:xfrm>
            <a:off x="82804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Left Bottom"/>
          <p:cNvSpPr>
            <a:spLocks noGrp="1"/>
          </p:cNvSpPr>
          <p:nvPr>
            <p:ph sz="quarter" idx="16"/>
          </p:nvPr>
        </p:nvSpPr>
        <p:spPr>
          <a:xfrm>
            <a:off x="4572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4368799"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2" name="Content Middle Bottom"/>
          <p:cNvSpPr>
            <a:spLocks noGrp="1"/>
          </p:cNvSpPr>
          <p:nvPr>
            <p:ph sz="quarter" idx="18"/>
          </p:nvPr>
        </p:nvSpPr>
        <p:spPr>
          <a:xfrm>
            <a:off x="4368799"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2804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4" name="Content Right Bottom"/>
          <p:cNvSpPr>
            <a:spLocks noGrp="1"/>
          </p:cNvSpPr>
          <p:nvPr>
            <p:ph sz="quarter" idx="20"/>
          </p:nvPr>
        </p:nvSpPr>
        <p:spPr>
          <a:xfrm>
            <a:off x="82804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2" pos="2752" userDrawn="1">
          <p15:clr>
            <a:srgbClr val="FBAE40"/>
          </p15:clr>
        </p15:guide>
        <p15:guide id="14" pos="5216" userDrawn="1">
          <p15:clr>
            <a:srgbClr val="FBAE40"/>
          </p15:clr>
        </p15:guide>
        <p15:guide id="18" pos="2464" userDrawn="1">
          <p15:clr>
            <a:srgbClr val="FBAE40"/>
          </p15:clr>
        </p15:guide>
        <p15:guide id="20" pos="4928" userDrawn="1">
          <p15:clr>
            <a:srgbClr val="FBAE40"/>
          </p15:clr>
        </p15:guide>
        <p15:guide id="21" orient="horz" pos="2520" userDrawn="1">
          <p15:clr>
            <a:srgbClr val="FBAE40"/>
          </p15:clr>
        </p15:guide>
        <p15:guide id="24" orient="horz" pos="880" userDrawn="1">
          <p15:clr>
            <a:srgbClr val="FBAE40"/>
          </p15:clr>
        </p15:guide>
        <p15:guide id="25" orient="horz" pos="1184" userDrawn="1">
          <p15:clr>
            <a:srgbClr val="FBAE40"/>
          </p15:clr>
        </p15:guide>
        <p15:guide id="27" orient="horz" pos="28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911600"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457200" y="4114800"/>
            <a:ext cx="2997200" cy="734155"/>
          </a:xfrm>
        </p:spPr>
        <p:txBody>
          <a:bodyPr anchor="b">
            <a:noAutofit/>
          </a:bodyPr>
          <a:lstStyle>
            <a:lvl1pPr algn="ctr">
              <a:defRPr sz="2400"/>
            </a:lvl1pPr>
          </a:lstStyle>
          <a:p>
            <a:r>
              <a:rPr dirty="0"/>
              <a:t>Name</a:t>
            </a:r>
          </a:p>
        </p:txBody>
      </p:sp>
      <p:sp>
        <p:nvSpPr>
          <p:cNvPr id="5" name="Role"/>
          <p:cNvSpPr>
            <a:spLocks noGrp="1"/>
          </p:cNvSpPr>
          <p:nvPr>
            <p:ph type="body" sz="quarter" idx="10" hasCustomPrompt="1"/>
          </p:nvPr>
        </p:nvSpPr>
        <p:spPr>
          <a:xfrm>
            <a:off x="457200" y="4848955"/>
            <a:ext cx="2997200"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457200" y="786128"/>
            <a:ext cx="2997200" cy="2997200"/>
          </a:xfrm>
          <a:prstGeom prst="ellipse">
            <a:avLst/>
          </a:prstGeom>
          <a:solidFill>
            <a:srgbClr val="EBEBEB"/>
          </a:solidFill>
        </p:spPr>
        <p:txBody>
          <a:bodyPr tIns="868680" anchor="ctr"/>
          <a:lstStyle>
            <a:lvl1pPr marL="0" indent="0" algn="ctr">
              <a:buNone/>
              <a:defRPr sz="1400">
                <a:solidFill>
                  <a:schemeClr val="tx1"/>
                </a:solidFill>
              </a:defRPr>
            </a:lvl1pPr>
          </a:lstStyle>
          <a:p>
            <a:r>
              <a:t>Click icon to add headshot</a:t>
            </a:r>
          </a:p>
        </p:txBody>
      </p:sp>
      <p:sp>
        <p:nvSpPr>
          <p:cNvPr id="6" name="Content"/>
          <p:cNvSpPr>
            <a:spLocks noGrp="1"/>
          </p:cNvSpPr>
          <p:nvPr>
            <p:ph type="body" sz="quarter" idx="11"/>
          </p:nvPr>
        </p:nvSpPr>
        <p:spPr>
          <a:xfrm>
            <a:off x="4368799" y="381000"/>
            <a:ext cx="7366000"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extLst>
    <p:ext uri="{DCECCB84-F9BA-43D5-87BE-67443E8EF086}">
      <p15:sldGuideLst xmlns:p15="http://schemas.microsoft.com/office/powerpoint/2012/main">
        <p15:guide id="2" pos="21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3"/>
            <a:ext cx="12192000" cy="1080135"/>
          </a:xfrm>
          <a:solidFill>
            <a:schemeClr val="accent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dirty="0"/>
              <a:t>Insert impact statements here (alternatively change background color)</a:t>
            </a:r>
          </a:p>
        </p:txBody>
      </p:sp>
      <p:sp>
        <p:nvSpPr>
          <p:cNvPr id="3" name="Heading Left"/>
          <p:cNvSpPr>
            <a:spLocks noGrp="1"/>
          </p:cNvSpPr>
          <p:nvPr>
            <p:ph type="body" idx="10" hasCustomPrompt="1"/>
          </p:nvPr>
        </p:nvSpPr>
        <p:spPr>
          <a:xfrm>
            <a:off x="457200"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4" name="Content Left"/>
          <p:cNvSpPr>
            <a:spLocks noGrp="1"/>
          </p:cNvSpPr>
          <p:nvPr>
            <p:ph type="body" sz="half" idx="11"/>
          </p:nvPr>
        </p:nvSpPr>
        <p:spPr>
          <a:xfrm>
            <a:off x="457200" y="3063236"/>
            <a:ext cx="3454400" cy="3337564"/>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4368799"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6" name="Content Middle"/>
          <p:cNvSpPr>
            <a:spLocks noGrp="1"/>
          </p:cNvSpPr>
          <p:nvPr>
            <p:ph type="body" sz="quarter" idx="12"/>
          </p:nvPr>
        </p:nvSpPr>
        <p:spPr>
          <a:xfrm>
            <a:off x="4368799" y="3063239"/>
            <a:ext cx="3454400" cy="333756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p:cNvSpPr>
            <a:spLocks noGrp="1"/>
          </p:cNvSpPr>
          <p:nvPr>
            <p:ph type="body" sz="quarter" idx="15" hasCustomPrompt="1"/>
          </p:nvPr>
        </p:nvSpPr>
        <p:spPr>
          <a:xfrm>
            <a:off x="8280400"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8" name="Content Right"/>
          <p:cNvSpPr>
            <a:spLocks noGrp="1"/>
          </p:cNvSpPr>
          <p:nvPr>
            <p:ph type="body" sz="quarter" idx="14"/>
          </p:nvPr>
        </p:nvSpPr>
        <p:spPr>
          <a:xfrm>
            <a:off x="8280400" y="3063239"/>
            <a:ext cx="3454400" cy="333756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03226806"/>
      </p:ext>
    </p:extLst>
  </p:cSld>
  <p:clrMapOvr>
    <a:masterClrMapping/>
  </p:clrMapOvr>
  <p:extLst>
    <p:ext uri="{DCECCB84-F9BA-43D5-87BE-67443E8EF086}">
      <p15:sldGuideLst xmlns:p15="http://schemas.microsoft.com/office/powerpoint/2012/main">
        <p15:guide id="15" pos="2464" userDrawn="1">
          <p15:clr>
            <a:srgbClr val="FBAE40"/>
          </p15:clr>
        </p15:guide>
        <p15:guide id="16" pos="2752" userDrawn="1">
          <p15:clr>
            <a:srgbClr val="FBAE40"/>
          </p15:clr>
        </p15:guide>
        <p15:guide id="17" pos="4928" userDrawn="1">
          <p15:clr>
            <a:srgbClr val="FBAE40"/>
          </p15:clr>
        </p15:guide>
        <p15:guide id="18" pos="5216" userDrawn="1">
          <p15:clr>
            <a:srgbClr val="FBAE40"/>
          </p15:clr>
        </p15:guide>
        <p15:guide id="20" orient="horz" pos="880" userDrawn="1">
          <p15:clr>
            <a:srgbClr val="FBAE40"/>
          </p15:clr>
        </p15:guide>
        <p15:guide id="21" orient="horz" pos="1560" userDrawn="1">
          <p15:clr>
            <a:srgbClr val="FBAE40"/>
          </p15:clr>
        </p15:guide>
        <p15:guide id="24" orient="horz" pos="170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Contents</a:t>
            </a:r>
            <a:endParaRPr/>
          </a:p>
        </p:txBody>
      </p:sp>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9" name="DTP_Confidentiality"/>
          <p:cNvGraphicFramePr>
            <a:graphicFrameLocks noGrp="1"/>
          </p:cNvGraphicFramePr>
          <p:nvPr userDrawn="1">
            <p:extLst>
              <p:ext uri="{D42A27DB-BD31-4B8C-83A1-F6EECF244321}">
                <p14:modId xmlns:p14="http://schemas.microsoft.com/office/powerpoint/2010/main" val="235024122"/>
              </p:ext>
            </p:extLst>
          </p:nvPr>
        </p:nvGraphicFramePr>
        <p:xfrm>
          <a:off x="457200" y="2598420"/>
          <a:ext cx="9321800" cy="1661160"/>
        </p:xfrm>
        <a:graphic>
          <a:graphicData uri="http://schemas.openxmlformats.org/drawingml/2006/table">
            <a:tbl>
              <a:tblPr/>
              <a:tblGrid>
                <a:gridCol w="9321800">
                  <a:extLst>
                    <a:ext uri="{9D8B030D-6E8A-4147-A177-3AD203B41FA5}">
                      <a16:colId xmlns:a16="http://schemas.microsoft.com/office/drawing/2014/main" val="20000"/>
                    </a:ext>
                  </a:extLst>
                </a:gridCol>
              </a:tblGrid>
              <a:tr h="36576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dirty="0">
                          <a:ln>
                            <a:noFill/>
                          </a:ln>
                          <a:solidFill>
                            <a:schemeClr val="tx1"/>
                          </a:solidFill>
                          <a:effectLst/>
                          <a:latin typeface="+mj-lt"/>
                          <a:ea typeface="+mj-ea"/>
                          <a:cs typeface="+mj-cs"/>
                        </a:rPr>
                        <a:t>CONFIDENTIALITY</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200">
                          <a:ln>
                            <a:noFill/>
                          </a:ln>
                          <a:solidFill>
                            <a:schemeClr val="tx1"/>
                          </a:solidFill>
                          <a:effectLst/>
                          <a:latin typeface="+mn-lt"/>
                          <a:ea typeface="+mn-ea"/>
                          <a:cs typeface="+mn-cs"/>
                        </a:rPr>
                        <a:t>Our clients’ industries are extremely competitive, and the maintenance of confidentiality with respect to our clients’ plans and data is critical. Blank rigorously applies internal confidentiality practices to protect the confidentiality of all client information.
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Blank.
© Blank</a:t>
                      </a:r>
                      <a:endParaRPr sz="1200" dirty="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312509997"/>
              </p:ext>
            </p:extLst>
          </p:nvPr>
        </p:nvGraphicFramePr>
        <p:xfrm>
          <a:off x="457199" y="1828800"/>
          <a:ext cx="9321800" cy="3200400"/>
        </p:xfrm>
        <a:graphic>
          <a:graphicData uri="http://schemas.openxmlformats.org/drawingml/2006/table">
            <a:tbl>
              <a:tblPr/>
              <a:tblGrid>
                <a:gridCol w="9321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dirty="0">
                          <a:ln>
                            <a:noFill/>
                          </a:ln>
                          <a:solidFill>
                            <a:schemeClr val="tx1"/>
                          </a:solidFill>
                          <a:effectLst/>
                          <a:latin typeface="+mj-lt"/>
                          <a:ea typeface="+mj-ea"/>
                          <a:cs typeface="+mj-cs"/>
                        </a:rPr>
                        <a:t>QUALIFICATIONS, ASSUMPTIONS, AND LIMITING CONDITIONS</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200">
                          <a:ln>
                            <a:noFill/>
                          </a:ln>
                          <a:solidFill>
                            <a:schemeClr val="tx1"/>
                          </a:solidFill>
                          <a:effectLst/>
                          <a:latin typeface="+mn-lt"/>
                          <a:ea typeface="+mn-ea"/>
                          <a:cs typeface="+mn-cs"/>
                        </a:rPr>
                        <a:t>This report is for the exclusive use of the Blank client named herein. This report is not intended for general circulation or publication, nor is it to be reproduced, quoted, or distributed for any purpose without the prior written permission of Blank. There are no third‑party beneficiaries with respect to this report, and Blank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Blank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Blank recommends seeking and obtaining advice from a qualified professional.</a:t>
                      </a:r>
                      <a:endParaRPr sz="1200" dirty="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sp>
        <p:nvSpPr>
          <p:cNvPr id="3" name="Endorsement">
            <a:extLst>
              <a:ext uri="{FF2B5EF4-FFF2-40B4-BE49-F238E27FC236}">
                <a16:creationId xmlns:a16="http://schemas.microsoft.com/office/drawing/2014/main" id="{16A83793-2478-42DF-97F9-370F8C836C73}"/>
              </a:ext>
            </a:extLst>
          </p:cNvPr>
          <p:cNvSpPr txBox="1"/>
          <p:nvPr userDrawn="1"/>
        </p:nvSpPr>
        <p:spPr>
          <a:xfrm>
            <a:off x="4267200" y="6185356"/>
            <a:ext cx="3657600" cy="215444"/>
          </a:xfrm>
          <a:prstGeom prst="rect">
            <a:avLst/>
          </a:prstGeom>
          <a:noFill/>
        </p:spPr>
        <p:txBody>
          <a:bodyPr wrap="none" lIns="0" tIns="0" rIns="0" bIns="0">
            <a:spAutoFit/>
          </a:bodyPr>
          <a:lstStyle/>
          <a:p>
            <a:pPr algn="ctr"/>
            <a:r>
              <a:rPr lang="en-US" sz="1400" dirty="0">
                <a:solidFill>
                  <a:schemeClr val="accent1"/>
                </a:solidFill>
              </a:rPr>
              <a:t>A business of Marsh McLennan</a:t>
            </a:r>
          </a:p>
        </p:txBody>
      </p:sp>
      <p:pic>
        <p:nvPicPr>
          <p:cNvPr id="6" name="DTP_CompanyLogo_175">
            <a:extLst>
              <a:ext uri="{FF2B5EF4-FFF2-40B4-BE49-F238E27FC236}">
                <a16:creationId xmlns:a16="http://schemas.microsoft.com/office/drawing/2014/main" id="{98F56869-D733-4311-8DC6-8AE6E01B66D7}"/>
              </a:ext>
            </a:extLst>
          </p:cNvPr>
          <p:cNvPicPr>
            <a:picLocks noChangeAspect="1"/>
          </p:cNvPicPr>
          <p:nvPr userDrawn="1"/>
        </p:nvPicPr>
        <p:blipFill>
          <a:blip r:embed="rId2"/>
          <a:stretch>
            <a:fillRect/>
          </a:stretch>
        </p:blipFill>
        <p:spPr>
          <a:xfrm>
            <a:off x="5922645" y="3230308"/>
            <a:ext cx="346710" cy="39738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5" orient="horz" pos="1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457200" y="1883664"/>
            <a:ext cx="11277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6" orient="horz" pos="11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63C4256-FB04-439A-992B-410C42319741}"/>
              </a:ext>
            </a:extLst>
          </p:cNvPr>
          <p:cNvSpPr>
            <a:spLocks noGrp="1"/>
          </p:cNvSpPr>
          <p:nvPr>
            <p:ph type="title"/>
          </p:nvPr>
        </p:nvSpPr>
        <p:spPr>
          <a:xfrm>
            <a:off x="457200" y="384048"/>
            <a:ext cx="7365998" cy="758952"/>
          </a:xfrm>
        </p:spPr>
        <p:txBody>
          <a:bodyPr/>
          <a:lstStyle/>
          <a:p>
            <a:r>
              <a:rPr lang="en-US"/>
              <a:t>Click to edit Master title style</a:t>
            </a:r>
            <a:endParaRPr lang="en-GB"/>
          </a:p>
        </p:txBody>
      </p:sp>
      <p:sp>
        <p:nvSpPr>
          <p:cNvPr id="3" name="Heading"/>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198"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280400" y="0"/>
            <a:ext cx="3911600" cy="6858000"/>
          </a:xfrm>
        </p:spPr>
        <p:txBody>
          <a:bodyPr tIns="640080" anchor="ctr"/>
          <a:lstStyle>
            <a:lvl1pPr marL="0" indent="0" algn="ctr">
              <a:buNone/>
              <a:defRPr sz="1400">
                <a:solidFill>
                  <a:srgbClr val="C3C3C3"/>
                </a:solidFill>
              </a:defRPr>
            </a:lvl1pPr>
          </a:lstStyle>
          <a:p>
            <a:r>
              <a:rPr lang="en-US"/>
              <a:t>Click icon to add picture</a:t>
            </a:r>
            <a:endParaRPr dirty="0"/>
          </a:p>
        </p:txBody>
      </p:sp>
    </p:spTree>
    <p:extLst>
      <p:ext uri="{BB962C8B-B14F-4D97-AF65-F5344CB8AC3E}">
        <p14:creationId xmlns:p14="http://schemas.microsoft.com/office/powerpoint/2010/main" val="734816418"/>
      </p:ext>
    </p:extLst>
  </p:cSld>
  <p:clrMapOvr>
    <a:masterClrMapping/>
  </p:clrMapOvr>
  <p:extLst>
    <p:ext uri="{DCECCB84-F9BA-43D5-87BE-67443E8EF086}">
      <p15:sldGuideLst xmlns:p15="http://schemas.microsoft.com/office/powerpoint/2012/main">
        <p15:guide id="1" orient="horz" pos="880">
          <p15:clr>
            <a:srgbClr val="FBAE40"/>
          </p15:clr>
        </p15:guide>
        <p15:guide id="4" orient="horz" pos="1184">
          <p15:clr>
            <a:srgbClr val="FBAE40"/>
          </p15:clr>
        </p15:guide>
        <p15:guide id="6" pos="4928" userDrawn="1">
          <p15:clr>
            <a:srgbClr val="FBAE40"/>
          </p15:clr>
        </p15:guide>
        <p15:guide id="9" pos="52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dirty="0"/>
              <a:t>Type your Title in no more than three lines</a:t>
            </a:r>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dirty="0"/>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dirty="0"/>
              <a:t>Date</a:t>
            </a:r>
            <a:br>
              <a:rPr dirty="0"/>
            </a:br>
            <a:br>
              <a:rPr dirty="0"/>
            </a:br>
            <a:r>
              <a:rPr dirty="0"/>
              <a:t>Presenter, Location (optional) | Presenter 2, Location 2 (optional) | etc.</a:t>
            </a:r>
          </a:p>
        </p:txBody>
      </p:sp>
      <p:sp>
        <p:nvSpPr>
          <p:cNvPr id="9" name="Endorsement">
            <a:extLst>
              <a:ext uri="{FF2B5EF4-FFF2-40B4-BE49-F238E27FC236}">
                <a16:creationId xmlns:a16="http://schemas.microsoft.com/office/drawing/2014/main" id="{A6911E22-FDAE-4ABF-96C7-55697F75705D}"/>
              </a:ext>
            </a:extLst>
          </p:cNvPr>
          <p:cNvSpPr txBox="1"/>
          <p:nvPr userDrawn="1"/>
        </p:nvSpPr>
        <p:spPr>
          <a:xfrm>
            <a:off x="457200" y="6279282"/>
            <a:ext cx="2476500" cy="153888"/>
          </a:xfrm>
          <a:prstGeom prst="rect">
            <a:avLst/>
          </a:prstGeom>
          <a:noFill/>
        </p:spPr>
        <p:txBody>
          <a:bodyPr wrap="square" lIns="0" tIns="0" rIns="0" bIns="0">
            <a:spAutoFit/>
          </a:bodyPr>
          <a:lstStyle/>
          <a:p>
            <a:r>
              <a:rPr lang="en-US" sz="1000" dirty="0"/>
              <a:t>A business of Marsh McLennan</a:t>
            </a: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chemeClr val="tx1"/>
                </a:solidFill>
              </a:defRPr>
            </a:lvl1pPr>
          </a:lstStyle>
          <a:p>
            <a:r>
              <a:rPr dirty="0"/>
              <a:t>CLIENT LOGO PLACEHOLDER</a:t>
            </a:r>
            <a:br>
              <a:rPr dirty="0"/>
            </a:br>
            <a:r>
              <a:rPr dirty="0"/>
              <a:t>Delete box if </a:t>
            </a:r>
            <a:r>
              <a:rPr lang="en-US" dirty="0"/>
              <a:t>not</a:t>
            </a:r>
            <a:r>
              <a:rPr dirty="0"/>
              <a:t>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sz="1000" b="1" cap="all">
              <a:solidFill>
                <a:schemeClr val="tx1"/>
              </a:solidFill>
            </a:endParaRPr>
          </a:p>
        </p:txBody>
      </p:sp>
      <p:pic>
        <p:nvPicPr>
          <p:cNvPr id="8" name="DTP_CompanyLogo_inv_112">
            <a:extLst>
              <a:ext uri="{FF2B5EF4-FFF2-40B4-BE49-F238E27FC236}">
                <a16:creationId xmlns:a16="http://schemas.microsoft.com/office/drawing/2014/main" id="{095282A7-5C56-4C9F-A86B-3A4F4BEAEBE4}"/>
              </a:ext>
            </a:extLst>
          </p:cNvPr>
          <p:cNvPicPr>
            <a:picLocks noChangeAspect="1"/>
          </p:cNvPicPr>
          <p:nvPr userDrawn="1"/>
        </p:nvPicPr>
        <p:blipFill>
          <a:blip r:embed="rId2"/>
          <a:stretch>
            <a:fillRect/>
          </a:stretch>
        </p:blipFill>
        <p:spPr>
          <a:xfrm>
            <a:off x="457200" y="393188"/>
            <a:ext cx="221894" cy="2543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457199" y="4426803"/>
            <a:ext cx="8348472" cy="1354217"/>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0"/>
              </a:spcAft>
              <a:buFont typeface="Arial" panose="020B0604020202020204" pitchFamily="34" charset="0"/>
              <a:buChar char="​"/>
              <a:defRPr sz="4000" b="1">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457200" y="2274838"/>
            <a:ext cx="8348472" cy="2308324"/>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1pPr>
            <a:lvl2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2pPr>
            <a:lvl3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3pPr>
            <a:lvl4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4pPr>
            <a:lvl5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5pPr>
            <a:lvl6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6pPr>
            <a:lvl7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7pPr>
            <a:lvl8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8pPr>
            <a:lvl9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9pPr>
          </a:lstStyle>
          <a:p>
            <a:pPr lvl="0"/>
            <a:r>
              <a:rPr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457200" y="1399032"/>
            <a:ext cx="54102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24600" y="1399032"/>
            <a:ext cx="5410199"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3696" userDrawn="1">
          <p15:clr>
            <a:srgbClr val="FBAE40"/>
          </p15:clr>
        </p15:guide>
        <p15:guide id="5" pos="398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921B54-3188-4CF8-A83D-EAAA4A81782F}"/>
              </a:ext>
            </a:extLst>
          </p:cNvPr>
          <p:cNvGraphicFramePr>
            <a:graphicFrameLocks noChangeAspect="1"/>
          </p:cNvGraphicFramePr>
          <p:nvPr userDrawn="1">
            <p:custDataLst>
              <p:tags r:id="rId30"/>
            </p:custDataLst>
            <p:extLst>
              <p:ext uri="{D42A27DB-BD31-4B8C-83A1-F6EECF244321}">
                <p14:modId xmlns:p14="http://schemas.microsoft.com/office/powerpoint/2010/main" val="1591238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622" imgH="623" progId="TCLayout.ActiveDocument.1">
                  <p:embed/>
                </p:oleObj>
              </mc:Choice>
              <mc:Fallback>
                <p:oleObj name="think-cell Slide" r:id="rId31" imgW="622" imgH="623"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US" dirty="0"/>
              <a:t>Click to edit Master title style</a:t>
            </a:r>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US" smtClean="0"/>
              <a:pPr/>
              <a:t>9/23/2022</a:t>
            </a:fld>
            <a:endParaRPr lang="en-US" dirty="0"/>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US" dirty="0"/>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US" smtClean="0"/>
              <a:pPr/>
              <a:t>‹Nº›</a:t>
            </a:fld>
            <a:endParaRPr lang="en-US" dirty="0"/>
          </a:p>
        </p:txBody>
      </p:sp>
      <p:sp>
        <p:nvSpPr>
          <p:cNvPr id="7" name="SlideNumber"/>
          <p:cNvSpPr txBox="1"/>
          <p:nvPr userDrawn="1"/>
        </p:nvSpPr>
        <p:spPr>
          <a:xfrm>
            <a:off x="11584118" y="6552456"/>
            <a:ext cx="150682" cy="153888"/>
          </a:xfrm>
          <a:prstGeom prst="rect">
            <a:avLst/>
          </a:prstGeom>
          <a:noFill/>
        </p:spPr>
        <p:txBody>
          <a:bodyPr wrap="none" lIns="0" tIns="0" rIns="0" bIns="0" rtlCol="0" anchor="ctr">
            <a:sp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1000" smtClean="0">
                <a:solidFill>
                  <a:schemeClr val="tx1"/>
                </a:solidFill>
              </a:rPr>
              <a:pPr marL="0" marR="0" indent="0" algn="r" defTabSz="914370" rtl="0" eaLnBrk="1" fontAlgn="auto" latinLnBrk="0" hangingPunct="1">
                <a:lnSpc>
                  <a:spcPct val="100000"/>
                </a:lnSpc>
                <a:spcBef>
                  <a:spcPts val="0"/>
                </a:spcBef>
                <a:spcAft>
                  <a:spcPts val="0"/>
                </a:spcAft>
                <a:buClrTx/>
                <a:buSzTx/>
                <a:buFontTx/>
                <a:buNone/>
                <a:tabLst/>
                <a:defRPr/>
              </a:pPr>
              <a:t>‹Nº›</a:t>
            </a:fld>
            <a:endParaRPr lang="en-US" sz="1000" dirty="0">
              <a:solidFill>
                <a:schemeClr val="tx1"/>
              </a:solidFill>
            </a:endParaRPr>
          </a:p>
        </p:txBody>
      </p:sp>
      <p:sp>
        <p:nvSpPr>
          <p:cNvPr id="8" name="DTP_Copyright"/>
          <p:cNvSpPr txBox="1"/>
          <p:nvPr userDrawn="1"/>
        </p:nvSpPr>
        <p:spPr>
          <a:xfrm>
            <a:off x="457200" y="6567848"/>
            <a:ext cx="65" cy="123111"/>
          </a:xfrm>
          <a:prstGeom prst="rect">
            <a:avLst/>
          </a:prstGeom>
          <a:noFill/>
        </p:spPr>
        <p:txBody>
          <a:bodyPr wrap="none" lIns="0" tIns="0" rIns="0" bIns="0" rtlCol="0" anchor="ctr" anchorCtr="0">
            <a:spAutoFit/>
          </a:bodyPr>
          <a:lstStyle/>
          <a:p>
            <a:pPr marL="0" indent="0" algn="l" defTabSz="914370" rtl="0" eaLnBrk="1" latinLnBrk="0" hangingPunct="1">
              <a:lnSpc>
                <a:spcPct val="100000"/>
              </a:lnSpc>
              <a:spcBef>
                <a:spcPct val="0"/>
              </a:spcBef>
              <a:spcAft>
                <a:spcPct val="0"/>
              </a:spcAft>
              <a:buFontTx/>
              <a:buNone/>
            </a:pPr>
            <a:endParaRPr lang="en-US" sz="800" b="0" i="0" u="none" baseline="0" dirty="0">
              <a:solidFill>
                <a:schemeClr val="tx1"/>
              </a:solidFill>
              <a:latin typeface="+mn-lt"/>
              <a:ea typeface="+mn-ea"/>
              <a:cs typeface="+mn-cs"/>
            </a:endParaRPr>
          </a:p>
        </p:txBody>
      </p:sp>
      <p:pic>
        <p:nvPicPr>
          <p:cNvPr id="9" name="Picture 2">
            <a:extLst>
              <a:ext uri="{FF2B5EF4-FFF2-40B4-BE49-F238E27FC236}">
                <a16:creationId xmlns:a16="http://schemas.microsoft.com/office/drawing/2014/main" id="{8BBEE0C3-CA60-9F92-860F-54CB002C3EA1}"/>
              </a:ext>
            </a:extLst>
          </p:cNvPr>
          <p:cNvPicPr>
            <a:picLocks noChangeAspect="1" noChangeArrowheads="1"/>
          </p:cNvPicPr>
          <p:nvPr userDrawn="1"/>
        </p:nvPicPr>
        <p:blipFill>
          <a:blip r:embed="rId33">
            <a:alphaModFix amt="20000"/>
            <a:extLst>
              <a:ext uri="{BEBA8EAE-BF5A-486C-A8C5-ECC9F3942E4B}">
                <a14:imgProps xmlns:a14="http://schemas.microsoft.com/office/drawing/2010/main">
                  <a14:imgLayer r:embed="rId3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75714" y="-239074"/>
            <a:ext cx="9622463" cy="8478170"/>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76B0648-771F-8954-2438-EAF013839127}"/>
              </a:ext>
            </a:extLst>
          </p:cNvPr>
          <p:cNvPicPr>
            <a:picLocks noChangeAspect="1"/>
          </p:cNvPicPr>
          <p:nvPr userDrawn="1"/>
        </p:nvPicPr>
        <p:blipFill>
          <a:blip r:embed="rId35"/>
          <a:stretch>
            <a:fillRect/>
          </a:stretch>
        </p:blipFill>
        <p:spPr>
          <a:xfrm>
            <a:off x="10463843" y="0"/>
            <a:ext cx="1434860" cy="12702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89" r:id="rId6"/>
    <p:sldLayoutId id="2147483683" r:id="rId7"/>
    <p:sldLayoutId id="2147483651" r:id="rId8"/>
    <p:sldLayoutId id="2147483652" r:id="rId9"/>
    <p:sldLayoutId id="2147483660" r:id="rId10"/>
    <p:sldLayoutId id="2147483653" r:id="rId11"/>
    <p:sldLayoutId id="2147483658" r:id="rId12"/>
    <p:sldLayoutId id="2147483667" r:id="rId13"/>
    <p:sldLayoutId id="2147483668" r:id="rId14"/>
    <p:sldLayoutId id="2147483665" r:id="rId15"/>
    <p:sldLayoutId id="2147483666" r:id="rId16"/>
    <p:sldLayoutId id="2147483664" r:id="rId17"/>
    <p:sldLayoutId id="2147483686" r:id="rId18"/>
    <p:sldLayoutId id="2147483687" r:id="rId19"/>
    <p:sldLayoutId id="2147483661" r:id="rId20"/>
    <p:sldLayoutId id="2147483672" r:id="rId21"/>
    <p:sldLayoutId id="2147483682" r:id="rId22"/>
    <p:sldLayoutId id="2147483684" r:id="rId23"/>
    <p:sldLayoutId id="2147483670" r:id="rId24"/>
    <p:sldLayoutId id="2147483674" r:id="rId25"/>
    <p:sldLayoutId id="2147483675" r:id="rId26"/>
    <p:sldLayoutId id="2147483655" r:id="rId27"/>
    <p:sldLayoutId id="2147483656" r:id="rId28"/>
  </p:sldLayoutIdLst>
  <p:txStyles>
    <p:titleStyle>
      <a:lvl1pPr algn="l" defTabSz="914370" rtl="0" eaLnBrk="1" latinLnBrk="0" hangingPunct="1">
        <a:lnSpc>
          <a:spcPct val="90000"/>
        </a:lnSpc>
        <a:spcBef>
          <a:spcPct val="0"/>
        </a:spcBef>
        <a:buNone/>
        <a:defRPr sz="2600" b="1" kern="0" cap="all" baseline="0">
          <a:solidFill>
            <a:schemeClr val="tx1"/>
          </a:solidFill>
          <a:latin typeface="+mj-lt"/>
          <a:ea typeface="+mj-ea"/>
          <a:cs typeface="+mj-cs"/>
        </a:defRPr>
      </a:lvl1pPr>
    </p:titleStyle>
    <p:body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288" userDrawn="1">
          <p15:clr>
            <a:srgbClr val="F26B43"/>
          </p15:clr>
        </p15:guide>
        <p15:guide id="4" pos="7392" userDrawn="1">
          <p15:clr>
            <a:srgbClr val="F26B43"/>
          </p15:clr>
        </p15:guide>
        <p15:guide id="6"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oleObject" Target="../embeddings/oleObject6.bin"/><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3.xml"/><Relationship Id="rId16" Type="http://schemas.openxmlformats.org/officeDocument/2006/relationships/image" Target="../media/image20.png"/><Relationship Id="rId1" Type="http://schemas.openxmlformats.org/officeDocument/2006/relationships/tags" Target="../tags/tag7.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f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emf"/><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jpg"/><Relationship Id="rId5" Type="http://schemas.openxmlformats.org/officeDocument/2006/relationships/hyperlink" Target="http://www.miahub.org/"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035B53B-0694-4057-907F-EABAE85EF56E}"/>
              </a:ext>
            </a:extLst>
          </p:cNvPr>
          <p:cNvGraphicFramePr>
            <a:graphicFrameLocks noChangeAspect="1"/>
          </p:cNvGraphicFramePr>
          <p:nvPr>
            <p:custDataLst>
              <p:tags r:id="rId1"/>
            </p:custDataLst>
            <p:extLst>
              <p:ext uri="{D42A27DB-BD31-4B8C-83A1-F6EECF244321}">
                <p14:modId xmlns:p14="http://schemas.microsoft.com/office/powerpoint/2010/main" val="224781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758F9D5-20B1-4EDB-A4EA-2C2E47EF4004}"/>
              </a:ext>
            </a:extLst>
          </p:cNvPr>
          <p:cNvSpPr>
            <a:spLocks noGrp="1"/>
          </p:cNvSpPr>
          <p:nvPr>
            <p:ph type="body" sz="quarter" idx="10"/>
          </p:nvPr>
        </p:nvSpPr>
        <p:spPr>
          <a:xfrm>
            <a:off x="457200" y="3408412"/>
            <a:ext cx="6248115" cy="1421671"/>
          </a:xfrm>
        </p:spPr>
        <p:txBody>
          <a:bodyPr/>
          <a:lstStyle/>
          <a:p>
            <a:r>
              <a:rPr lang="en-US" sz="5400" dirty="0">
                <a:solidFill>
                  <a:srgbClr val="694E99"/>
                </a:solidFill>
              </a:rPr>
              <a:t>Miami Insurtech Advocates Hub</a:t>
            </a:r>
          </a:p>
        </p:txBody>
      </p:sp>
      <p:sp>
        <p:nvSpPr>
          <p:cNvPr id="3" name="Text Placeholder 2">
            <a:extLst>
              <a:ext uri="{FF2B5EF4-FFF2-40B4-BE49-F238E27FC236}">
                <a16:creationId xmlns:a16="http://schemas.microsoft.com/office/drawing/2014/main" id="{73CEA634-0829-4289-984E-76A6B3C9C50D}"/>
              </a:ext>
            </a:extLst>
          </p:cNvPr>
          <p:cNvSpPr>
            <a:spLocks noGrp="1"/>
          </p:cNvSpPr>
          <p:nvPr>
            <p:ph type="body" sz="quarter" idx="11"/>
          </p:nvPr>
        </p:nvSpPr>
        <p:spPr>
          <a:xfrm>
            <a:off x="457200" y="4830084"/>
            <a:ext cx="5486685" cy="923330"/>
          </a:xfrm>
        </p:spPr>
        <p:txBody>
          <a:bodyPr/>
          <a:lstStyle/>
          <a:p>
            <a:r>
              <a:rPr lang="pt-BR" dirty="0"/>
              <a:t>A primeira comunidade de </a:t>
            </a:r>
            <a:r>
              <a:rPr lang="pt-BR" dirty="0" err="1"/>
              <a:t>Insurtech</a:t>
            </a:r>
            <a:r>
              <a:rPr lang="pt-BR" dirty="0"/>
              <a:t> da América Latina, aberta e conduzida de Miami </a:t>
            </a:r>
            <a:r>
              <a:rPr lang="es-ES" dirty="0"/>
              <a:t>
</a:t>
            </a:r>
            <a:endParaRPr lang="en-US" dirty="0"/>
          </a:p>
        </p:txBody>
      </p:sp>
      <p:sp>
        <p:nvSpPr>
          <p:cNvPr id="4" name="Text Placeholder 3">
            <a:extLst>
              <a:ext uri="{FF2B5EF4-FFF2-40B4-BE49-F238E27FC236}">
                <a16:creationId xmlns:a16="http://schemas.microsoft.com/office/drawing/2014/main" id="{E691AFFB-D9E7-4A4B-A55B-B337D53D32B7}"/>
              </a:ext>
            </a:extLst>
          </p:cNvPr>
          <p:cNvSpPr>
            <a:spLocks noGrp="1"/>
          </p:cNvSpPr>
          <p:nvPr>
            <p:ph type="body" sz="quarter" idx="13"/>
          </p:nvPr>
        </p:nvSpPr>
        <p:spPr>
          <a:xfrm>
            <a:off x="457200" y="5835238"/>
            <a:ext cx="9321800" cy="215444"/>
          </a:xfrm>
        </p:spPr>
        <p:txBody>
          <a:bodyPr/>
          <a:lstStyle/>
          <a:p>
            <a:r>
              <a:rPr lang="en-US" dirty="0"/>
              <a:t>September 20</a:t>
            </a:r>
            <a:r>
              <a:rPr lang="en-US" baseline="30000" dirty="0"/>
              <a:t>th</a:t>
            </a:r>
            <a:r>
              <a:rPr lang="en-US" dirty="0"/>
              <a:t>, 2022 - Miami, USA</a:t>
            </a:r>
          </a:p>
        </p:txBody>
      </p:sp>
      <p:pic>
        <p:nvPicPr>
          <p:cNvPr id="11" name="Picture 10">
            <a:extLst>
              <a:ext uri="{FF2B5EF4-FFF2-40B4-BE49-F238E27FC236}">
                <a16:creationId xmlns:a16="http://schemas.microsoft.com/office/drawing/2014/main" id="{ADAFABA4-8F56-43AA-9DC7-CB3655E5529E}"/>
              </a:ext>
            </a:extLst>
          </p:cNvPr>
          <p:cNvPicPr>
            <a:picLocks noChangeAspect="1"/>
          </p:cNvPicPr>
          <p:nvPr/>
        </p:nvPicPr>
        <p:blipFill>
          <a:blip r:embed="rId5"/>
          <a:stretch>
            <a:fillRect/>
          </a:stretch>
        </p:blipFill>
        <p:spPr>
          <a:xfrm>
            <a:off x="171446" y="125969"/>
            <a:ext cx="1962573" cy="1737360"/>
          </a:xfrm>
          <a:prstGeom prst="rect">
            <a:avLst/>
          </a:prstGeom>
        </p:spPr>
      </p:pic>
      <p:pic>
        <p:nvPicPr>
          <p:cNvPr id="14" name="Picture 13" descr="A picture containing text, sky, outdoor, outdoor object&#10;&#10;Description automatically generated">
            <a:extLst>
              <a:ext uri="{FF2B5EF4-FFF2-40B4-BE49-F238E27FC236}">
                <a16:creationId xmlns:a16="http://schemas.microsoft.com/office/drawing/2014/main" id="{4FBD6C1A-6457-43D4-A4A2-10CD534536EB}"/>
              </a:ext>
            </a:extLst>
          </p:cNvPr>
          <p:cNvPicPr>
            <a:picLocks noChangeAspect="1"/>
          </p:cNvPicPr>
          <p:nvPr/>
        </p:nvPicPr>
        <p:blipFill>
          <a:blip r:embed="rId6"/>
          <a:stretch>
            <a:fillRect/>
          </a:stretch>
        </p:blipFill>
        <p:spPr>
          <a:xfrm>
            <a:off x="6705315" y="0"/>
            <a:ext cx="5486685" cy="6858000"/>
          </a:xfrm>
          <a:prstGeom prst="rect">
            <a:avLst/>
          </a:prstGeom>
        </p:spPr>
      </p:pic>
    </p:spTree>
    <p:extLst>
      <p:ext uri="{BB962C8B-B14F-4D97-AF65-F5344CB8AC3E}">
        <p14:creationId xmlns:p14="http://schemas.microsoft.com/office/powerpoint/2010/main" val="36399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A6EFB-DFC9-44DA-A703-FECC1A6E266E}"/>
              </a:ext>
            </a:extLst>
          </p:cNvPr>
          <p:cNvGraphicFramePr>
            <a:graphicFrameLocks noChangeAspect="1"/>
          </p:cNvGraphicFramePr>
          <p:nvPr>
            <p:custDataLst>
              <p:tags r:id="rId1"/>
            </p:custDataLst>
            <p:extLst>
              <p:ext uri="{D42A27DB-BD31-4B8C-83A1-F6EECF244321}">
                <p14:modId xmlns:p14="http://schemas.microsoft.com/office/powerpoint/2010/main" val="4122003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C894BB-FD54-4789-ADCF-99D929969E66}"/>
              </a:ext>
            </a:extLst>
          </p:cNvPr>
          <p:cNvSpPr>
            <a:spLocks noGrp="1"/>
          </p:cNvSpPr>
          <p:nvPr>
            <p:ph type="title"/>
          </p:nvPr>
        </p:nvSpPr>
        <p:spPr>
          <a:xfrm>
            <a:off x="457200" y="384048"/>
            <a:ext cx="10097589" cy="758952"/>
          </a:xfrm>
        </p:spPr>
        <p:txBody>
          <a:bodyPr vert="horz"/>
          <a:lstStyle/>
          <a:p>
            <a:r>
              <a:rPr lang="es-ES" dirty="0"/>
              <a:t>MIA Hub nace en respuesta a un interrogante…</a:t>
            </a:r>
            <a:br>
              <a:rPr lang="es-ES" dirty="0"/>
            </a:br>
            <a:endParaRPr lang="es-ES" dirty="0"/>
          </a:p>
        </p:txBody>
      </p:sp>
      <p:sp>
        <p:nvSpPr>
          <p:cNvPr id="3" name="Content Placeholder 2">
            <a:extLst>
              <a:ext uri="{FF2B5EF4-FFF2-40B4-BE49-F238E27FC236}">
                <a16:creationId xmlns:a16="http://schemas.microsoft.com/office/drawing/2014/main" id="{B30E841A-5838-4B48-B6E4-B9C3A29BB743}"/>
              </a:ext>
            </a:extLst>
          </p:cNvPr>
          <p:cNvSpPr>
            <a:spLocks noGrp="1"/>
          </p:cNvSpPr>
          <p:nvPr>
            <p:ph idx="11"/>
          </p:nvPr>
        </p:nvSpPr>
        <p:spPr>
          <a:xfrm>
            <a:off x="457201" y="1143000"/>
            <a:ext cx="5098868" cy="5001768"/>
          </a:xfrm>
        </p:spPr>
        <p:txBody>
          <a:bodyPr/>
          <a:lstStyle/>
          <a:p>
            <a:endParaRPr lang="es-ES_tradnl" sz="1800" dirty="0"/>
          </a:p>
          <a:p>
            <a:pPr marL="0" indent="0">
              <a:buNone/>
            </a:pPr>
            <a:r>
              <a:rPr lang="pt-BR" sz="1800" dirty="0"/>
              <a:t>…Como conectar todo o ecossistema </a:t>
            </a:r>
            <a:r>
              <a:rPr lang="pt-BR" sz="1800" dirty="0" err="1"/>
              <a:t>insurtech</a:t>
            </a:r>
            <a:r>
              <a:rPr lang="pt-BR" sz="1800" dirty="0"/>
              <a:t> para que você possa aproveitar as capacidades de cada membro a partir de um local estratégico e privilegiado para o desenvolvimento de negócios na região da América Latina?</a:t>
            </a:r>
            <a:endParaRPr lang="es-ES_tradnl" sz="1800" dirty="0"/>
          </a:p>
          <a:p>
            <a:pPr marL="0" indent="0">
              <a:buNone/>
            </a:pPr>
            <a:endParaRPr lang="pt-BR" sz="1800" b="1" dirty="0">
              <a:solidFill>
                <a:srgbClr val="694E99"/>
              </a:solidFill>
            </a:endParaRPr>
          </a:p>
          <a:p>
            <a:pPr marL="0" indent="0">
              <a:buNone/>
            </a:pPr>
            <a:r>
              <a:rPr lang="pt-BR" sz="1800" b="1" dirty="0">
                <a:solidFill>
                  <a:srgbClr val="694E99"/>
                </a:solidFill>
              </a:rPr>
              <a:t>O Miami </a:t>
            </a:r>
            <a:r>
              <a:rPr lang="pt-BR" sz="1800" b="1" dirty="0" err="1">
                <a:solidFill>
                  <a:srgbClr val="694E99"/>
                </a:solidFill>
              </a:rPr>
              <a:t>Insurtech</a:t>
            </a:r>
            <a:r>
              <a:rPr lang="pt-BR" sz="1800" b="1" dirty="0">
                <a:solidFill>
                  <a:srgbClr val="694E99"/>
                </a:solidFill>
              </a:rPr>
              <a:t> </a:t>
            </a:r>
            <a:r>
              <a:rPr lang="pt-BR" sz="1800" b="1" dirty="0" err="1">
                <a:solidFill>
                  <a:srgbClr val="694E99"/>
                </a:solidFill>
              </a:rPr>
              <a:t>Advocates</a:t>
            </a:r>
            <a:r>
              <a:rPr lang="pt-BR" sz="1800" b="1" dirty="0">
                <a:solidFill>
                  <a:srgbClr val="694E99"/>
                </a:solidFill>
              </a:rPr>
              <a:t> (MIA) Hub é a primeira comunidade latino-americana de </a:t>
            </a:r>
            <a:r>
              <a:rPr lang="pt-BR" sz="1800" b="1" dirty="0" err="1">
                <a:solidFill>
                  <a:srgbClr val="694E99"/>
                </a:solidFill>
              </a:rPr>
              <a:t>Insurtech</a:t>
            </a:r>
            <a:r>
              <a:rPr lang="pt-BR" sz="1800" b="1" dirty="0">
                <a:solidFill>
                  <a:srgbClr val="694E99"/>
                </a:solidFill>
              </a:rPr>
              <a:t>, aberta e impulsionada de Miami, para todos os interessados ​​em fazer negócios na região e como plataforma de lançamento de seus negócios a nível internacional</a:t>
            </a:r>
            <a:endParaRPr lang="es-ES_tradnl" sz="1800" b="1" dirty="0">
              <a:solidFill>
                <a:srgbClr val="694E99"/>
              </a:solidFill>
            </a:endParaRPr>
          </a:p>
        </p:txBody>
      </p:sp>
    </p:spTree>
    <p:extLst>
      <p:ext uri="{BB962C8B-B14F-4D97-AF65-F5344CB8AC3E}">
        <p14:creationId xmlns:p14="http://schemas.microsoft.com/office/powerpoint/2010/main" val="353639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9849744-EB4A-4F91-8717-A3AC4B87D615}"/>
              </a:ext>
            </a:extLst>
          </p:cNvPr>
          <p:cNvGraphicFramePr>
            <a:graphicFrameLocks noChangeAspect="1"/>
          </p:cNvGraphicFramePr>
          <p:nvPr>
            <p:custDataLst>
              <p:tags r:id="rId1"/>
            </p:custDataLst>
            <p:extLst>
              <p:ext uri="{D42A27DB-BD31-4B8C-83A1-F6EECF244321}">
                <p14:modId xmlns:p14="http://schemas.microsoft.com/office/powerpoint/2010/main" val="4093114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B3290C91-DBF0-4EE1-A0EA-FF598CA468C3}"/>
              </a:ext>
            </a:extLst>
          </p:cNvPr>
          <p:cNvSpPr>
            <a:spLocks noGrp="1"/>
          </p:cNvSpPr>
          <p:nvPr>
            <p:ph type="title"/>
          </p:nvPr>
        </p:nvSpPr>
        <p:spPr bwMode="gray"/>
        <p:txBody>
          <a:bodyPr vert="horz"/>
          <a:lstStyle/>
          <a:p>
            <a:r>
              <a:rPr lang="es-AR" dirty="0"/>
              <a:t>Una visión y Tres objetivos principales nos guían</a:t>
            </a:r>
          </a:p>
        </p:txBody>
      </p:sp>
      <p:sp>
        <p:nvSpPr>
          <p:cNvPr id="15" name="TextBox 15">
            <a:extLst>
              <a:ext uri="{FF2B5EF4-FFF2-40B4-BE49-F238E27FC236}">
                <a16:creationId xmlns:a16="http://schemas.microsoft.com/office/drawing/2014/main" id="{871E2CB8-8D9C-4A67-9484-64991B9E5926}"/>
              </a:ext>
            </a:extLst>
          </p:cNvPr>
          <p:cNvSpPr txBox="1">
            <a:spLocks/>
          </p:cNvSpPr>
          <p:nvPr/>
        </p:nvSpPr>
        <p:spPr bwMode="gray">
          <a:xfrm>
            <a:off x="645803" y="4025782"/>
            <a:ext cx="1830696" cy="1585049"/>
          </a:xfrm>
          <a:prstGeom prst="rect">
            <a:avLst/>
          </a:prstGeom>
          <a:effectLst/>
        </p:spPr>
        <p:txBody>
          <a:bodyPr vert="horz" wrap="square" lIns="0" tIns="0" rIns="0" bIns="0" rtlCol="0" anchor="b">
            <a:spAutoFit/>
          </a:bodyPr>
          <a:lstStyle/>
          <a:p>
            <a:pPr>
              <a:spcAft>
                <a:spcPts val="600"/>
              </a:spcAft>
            </a:pPr>
            <a:r>
              <a:rPr lang="pt-BR" sz="1400" b="1" dirty="0"/>
              <a:t>Colaboração</a:t>
            </a:r>
          </a:p>
          <a:p>
            <a:pPr>
              <a:spcAft>
                <a:spcPts val="600"/>
              </a:spcAft>
            </a:pPr>
            <a:r>
              <a:rPr lang="pt-BR" sz="1400" dirty="0"/>
              <a:t>Nutrir a comunidade </a:t>
            </a:r>
            <a:r>
              <a:rPr lang="pt-BR" sz="1400" dirty="0" err="1"/>
              <a:t>insurtech</a:t>
            </a:r>
            <a:r>
              <a:rPr lang="pt-BR" sz="1400" dirty="0"/>
              <a:t> local para crescer colaborando entre os participantes, compartilhando ideias e buscando oportunidades</a:t>
            </a:r>
            <a:endParaRPr lang="es-AR" sz="1400" dirty="0"/>
          </a:p>
        </p:txBody>
      </p:sp>
      <p:grpSp>
        <p:nvGrpSpPr>
          <p:cNvPr id="16" name="Group 15">
            <a:extLst>
              <a:ext uri="{FF2B5EF4-FFF2-40B4-BE49-F238E27FC236}">
                <a16:creationId xmlns:a16="http://schemas.microsoft.com/office/drawing/2014/main" id="{23C417F6-AD3E-49B1-AD2A-87AF01AD6DB8}"/>
              </a:ext>
            </a:extLst>
          </p:cNvPr>
          <p:cNvGrpSpPr/>
          <p:nvPr/>
        </p:nvGrpSpPr>
        <p:grpSpPr bwMode="gray">
          <a:xfrm>
            <a:off x="380890" y="2093654"/>
            <a:ext cx="6967779" cy="4226792"/>
            <a:chOff x="326344" y="2842126"/>
            <a:chExt cx="5105694" cy="3097215"/>
          </a:xfrm>
        </p:grpSpPr>
        <p:sp>
          <p:nvSpPr>
            <p:cNvPr id="17" name="Arc 16">
              <a:extLst>
                <a:ext uri="{FF2B5EF4-FFF2-40B4-BE49-F238E27FC236}">
                  <a16:creationId xmlns:a16="http://schemas.microsoft.com/office/drawing/2014/main" id="{CD339DE8-1E81-43AF-912D-F9C7706579D2}"/>
                </a:ext>
              </a:extLst>
            </p:cNvPr>
            <p:cNvSpPr>
              <a:spLocks noChangeAspect="1"/>
            </p:cNvSpPr>
            <p:nvPr/>
          </p:nvSpPr>
          <p:spPr bwMode="gray">
            <a:xfrm rot="20309575" flipH="1">
              <a:off x="326344" y="4148260"/>
              <a:ext cx="1791081" cy="1791081"/>
            </a:xfrm>
            <a:prstGeom prst="arc">
              <a:avLst>
                <a:gd name="adj1" fmla="val 21556254"/>
                <a:gd name="adj2" fmla="val 1090345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1600"/>
            </a:p>
          </p:txBody>
        </p:sp>
        <p:sp>
          <p:nvSpPr>
            <p:cNvPr id="22" name="Arc 21">
              <a:extLst>
                <a:ext uri="{FF2B5EF4-FFF2-40B4-BE49-F238E27FC236}">
                  <a16:creationId xmlns:a16="http://schemas.microsoft.com/office/drawing/2014/main" id="{D25AD169-1874-4AE0-A03B-266BFB67748C}"/>
                </a:ext>
              </a:extLst>
            </p:cNvPr>
            <p:cNvSpPr>
              <a:spLocks noChangeAspect="1"/>
            </p:cNvSpPr>
            <p:nvPr/>
          </p:nvSpPr>
          <p:spPr bwMode="gray">
            <a:xfrm rot="20309575" flipH="1" flipV="1">
              <a:off x="1984597" y="3494821"/>
              <a:ext cx="1791081" cy="1791081"/>
            </a:xfrm>
            <a:prstGeom prst="arc">
              <a:avLst>
                <a:gd name="adj1" fmla="val 253976"/>
                <a:gd name="adj2" fmla="val 10868929"/>
              </a:avLst>
            </a:prstGeom>
            <a:ln w="19050">
              <a:solidFill>
                <a:srgbClr val="694E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1600"/>
            </a:p>
          </p:txBody>
        </p:sp>
        <p:sp>
          <p:nvSpPr>
            <p:cNvPr id="23" name="Arc 22">
              <a:extLst>
                <a:ext uri="{FF2B5EF4-FFF2-40B4-BE49-F238E27FC236}">
                  <a16:creationId xmlns:a16="http://schemas.microsoft.com/office/drawing/2014/main" id="{D6E8BF20-27AF-4705-BDAE-29C78F62CB32}"/>
                </a:ext>
              </a:extLst>
            </p:cNvPr>
            <p:cNvSpPr>
              <a:spLocks noChangeAspect="1"/>
            </p:cNvSpPr>
            <p:nvPr/>
          </p:nvSpPr>
          <p:spPr bwMode="gray">
            <a:xfrm rot="20309575" flipH="1">
              <a:off x="3640957" y="2842126"/>
              <a:ext cx="1791081" cy="1791081"/>
            </a:xfrm>
            <a:prstGeom prst="arc">
              <a:avLst>
                <a:gd name="adj1" fmla="val 199528"/>
                <a:gd name="adj2" fmla="val 649675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1600"/>
            </a:p>
          </p:txBody>
        </p:sp>
      </p:grpSp>
      <p:sp>
        <p:nvSpPr>
          <p:cNvPr id="24" name="Oval 23">
            <a:extLst>
              <a:ext uri="{FF2B5EF4-FFF2-40B4-BE49-F238E27FC236}">
                <a16:creationId xmlns:a16="http://schemas.microsoft.com/office/drawing/2014/main" id="{5C447056-AA1D-4CBB-992A-69213BF3E51B}"/>
              </a:ext>
            </a:extLst>
          </p:cNvPr>
          <p:cNvSpPr/>
          <p:nvPr/>
        </p:nvSpPr>
        <p:spPr bwMode="gray">
          <a:xfrm>
            <a:off x="1494727" y="6252081"/>
            <a:ext cx="132851" cy="134180"/>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s-AR" sz="1000" kern="0">
              <a:solidFill>
                <a:schemeClr val="bg1"/>
              </a:solidFill>
            </a:endParaRPr>
          </a:p>
        </p:txBody>
      </p:sp>
      <p:sp>
        <p:nvSpPr>
          <p:cNvPr id="25" name="TextBox 33">
            <a:extLst>
              <a:ext uri="{FF2B5EF4-FFF2-40B4-BE49-F238E27FC236}">
                <a16:creationId xmlns:a16="http://schemas.microsoft.com/office/drawing/2014/main" id="{A5674AC6-8969-49D9-9843-99A2D3930E6B}"/>
              </a:ext>
            </a:extLst>
          </p:cNvPr>
          <p:cNvSpPr txBox="1">
            <a:spLocks/>
          </p:cNvSpPr>
          <p:nvPr/>
        </p:nvSpPr>
        <p:spPr bwMode="gray">
          <a:xfrm>
            <a:off x="2533340" y="1303502"/>
            <a:ext cx="2742404" cy="1877437"/>
          </a:xfrm>
          <a:prstGeom prst="rect">
            <a:avLst/>
          </a:prstGeom>
          <a:effectLst/>
        </p:spPr>
        <p:txBody>
          <a:bodyPr vert="horz" wrap="square" lIns="0" tIns="0" rIns="0" bIns="0" rtlCol="0">
            <a:spAutoFit/>
          </a:bodyPr>
          <a:lstStyle/>
          <a:p>
            <a:pPr>
              <a:spcAft>
                <a:spcPts val="600"/>
              </a:spcAft>
            </a:pPr>
            <a:r>
              <a:rPr lang="es-AR" sz="1400" dirty="0">
                <a:solidFill>
                  <a:srgbClr val="7030A0"/>
                </a:solidFill>
                <a:effectLst/>
                <a:latin typeface="Calibri" panose="020F0502020204030204" pitchFamily="34" charset="0"/>
                <a:ea typeface="SimSun" panose="02010600030101010101" pitchFamily="2" charset="-122"/>
                <a:cs typeface="Times New Roman" panose="02020603050405020304" pitchFamily="18" charset="0"/>
              </a:rPr>
              <a:t> </a:t>
            </a:r>
            <a:r>
              <a:rPr lang="pt-BR" sz="1400" b="1" dirty="0">
                <a:solidFill>
                  <a:srgbClr val="7030A0"/>
                </a:solidFill>
                <a:effectLst/>
                <a:latin typeface="Calibri" panose="020F0502020204030204" pitchFamily="34" charset="0"/>
                <a:ea typeface="SimSun" panose="02010600030101010101" pitchFamily="2" charset="-122"/>
                <a:cs typeface="Times New Roman" panose="02020603050405020304" pitchFamily="18" charset="0"/>
              </a:rPr>
              <a:t>Inovação em seguros</a:t>
            </a:r>
          </a:p>
          <a:p>
            <a:pPr>
              <a:spcAft>
                <a:spcPts val="600"/>
              </a:spcAft>
            </a:pPr>
            <a:r>
              <a:rPr lang="pt-BR" sz="1400" dirty="0">
                <a:effectLst/>
                <a:latin typeface="Calibri" panose="020F0502020204030204" pitchFamily="34" charset="0"/>
                <a:ea typeface="SimSun" panose="02010600030101010101" pitchFamily="2" charset="-122"/>
                <a:cs typeface="Times New Roman" panose="02020603050405020304" pitchFamily="18" charset="0"/>
              </a:rPr>
              <a:t>Ser um local para encontrar propostas de negócios inovadoras, com foco na melhoria da cadeia de valor de seguros e em melhorar e estender o alcance de produtos, serviços e o número de segurados.</a:t>
            </a:r>
            <a:endParaRPr lang="es-AR" sz="1400" dirty="0">
              <a:effectLst/>
              <a:latin typeface="Calibri" panose="020F0502020204030204" pitchFamily="34" charset="0"/>
              <a:ea typeface="SimSun" panose="02010600030101010101" pitchFamily="2" charset="-122"/>
              <a:cs typeface="Times New Roman" panose="02020603050405020304" pitchFamily="18" charset="0"/>
            </a:endParaRPr>
          </a:p>
          <a:p>
            <a:pPr>
              <a:spcAft>
                <a:spcPts val="600"/>
              </a:spcAft>
            </a:pPr>
            <a:endParaRPr lang="es-AR" sz="1400" dirty="0"/>
          </a:p>
        </p:txBody>
      </p:sp>
      <p:sp>
        <p:nvSpPr>
          <p:cNvPr id="26" name="TextBox 34">
            <a:extLst>
              <a:ext uri="{FF2B5EF4-FFF2-40B4-BE49-F238E27FC236}">
                <a16:creationId xmlns:a16="http://schemas.microsoft.com/office/drawing/2014/main" id="{30B34C6D-D096-489D-B643-97709BA84051}"/>
              </a:ext>
            </a:extLst>
          </p:cNvPr>
          <p:cNvSpPr txBox="1">
            <a:spLocks/>
          </p:cNvSpPr>
          <p:nvPr/>
        </p:nvSpPr>
        <p:spPr bwMode="gray">
          <a:xfrm>
            <a:off x="4754885" y="4715077"/>
            <a:ext cx="2742403" cy="1585049"/>
          </a:xfrm>
          <a:prstGeom prst="rect">
            <a:avLst/>
          </a:prstGeom>
          <a:effectLst/>
        </p:spPr>
        <p:txBody>
          <a:bodyPr vert="horz" wrap="square" lIns="0" tIns="0" rIns="0" bIns="0" rtlCol="0" anchor="b">
            <a:spAutoFit/>
          </a:bodyPr>
          <a:lstStyle/>
          <a:p>
            <a:pPr>
              <a:spcAft>
                <a:spcPts val="600"/>
              </a:spcAft>
            </a:pPr>
            <a:r>
              <a:rPr lang="pt-BR" sz="1400" b="1" dirty="0"/>
              <a:t>Expandir o ecossistema</a:t>
            </a:r>
          </a:p>
          <a:p>
            <a:pPr>
              <a:spcAft>
                <a:spcPts val="600"/>
              </a:spcAft>
            </a:pPr>
            <a:r>
              <a:rPr lang="pt-BR" sz="1400" dirty="0"/>
              <a:t>Conectar-se com outras indústrias tecnológicas (</a:t>
            </a:r>
            <a:r>
              <a:rPr lang="pt-BR" sz="1400" dirty="0" err="1"/>
              <a:t>fintech</a:t>
            </a:r>
            <a:r>
              <a:rPr lang="pt-BR" sz="1400" dirty="0"/>
              <a:t>, </a:t>
            </a:r>
            <a:r>
              <a:rPr lang="pt-BR" sz="1400" dirty="0" err="1"/>
              <a:t>proptech</a:t>
            </a:r>
            <a:r>
              <a:rPr lang="pt-BR" sz="1400" dirty="0"/>
              <a:t>, </a:t>
            </a:r>
            <a:r>
              <a:rPr lang="pt-BR" sz="1400" dirty="0" err="1"/>
              <a:t>agritech</a:t>
            </a:r>
            <a:r>
              <a:rPr lang="pt-BR" sz="1400" dirty="0"/>
              <a:t>, </a:t>
            </a:r>
            <a:r>
              <a:rPr lang="pt-BR" sz="1400" dirty="0" err="1"/>
              <a:t>healthtech</a:t>
            </a:r>
            <a:r>
              <a:rPr lang="pt-BR" sz="1400" dirty="0"/>
              <a:t>, </a:t>
            </a:r>
            <a:r>
              <a:rPr lang="pt-BR" sz="1400" dirty="0" err="1"/>
              <a:t>legaltech</a:t>
            </a:r>
            <a:r>
              <a:rPr lang="pt-BR" sz="1400" dirty="0"/>
              <a:t>, etc.), o mundo acadêmico e instituições internacionais com objetivos complementares ao do MIA Hub</a:t>
            </a:r>
            <a:endParaRPr lang="es-AR" sz="1400" dirty="0"/>
          </a:p>
        </p:txBody>
      </p:sp>
      <p:sp>
        <p:nvSpPr>
          <p:cNvPr id="27" name="Oval 26">
            <a:extLst>
              <a:ext uri="{FF2B5EF4-FFF2-40B4-BE49-F238E27FC236}">
                <a16:creationId xmlns:a16="http://schemas.microsoft.com/office/drawing/2014/main" id="{B6C204FA-C19A-4333-8C39-4316C6DBC492}"/>
              </a:ext>
            </a:extLst>
          </p:cNvPr>
          <p:cNvSpPr/>
          <p:nvPr/>
        </p:nvSpPr>
        <p:spPr bwMode="gray">
          <a:xfrm>
            <a:off x="3835111" y="2922745"/>
            <a:ext cx="132851" cy="134180"/>
          </a:xfrm>
          <a:prstGeom prst="ellipse">
            <a:avLst/>
          </a:prstGeom>
          <a:solidFill>
            <a:srgbClr val="694E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s-AR" sz="1000" kern="0">
              <a:solidFill>
                <a:srgbClr val="694E99"/>
              </a:solidFill>
            </a:endParaRPr>
          </a:p>
        </p:txBody>
      </p:sp>
      <p:sp>
        <p:nvSpPr>
          <p:cNvPr id="32" name="Oval 31">
            <a:extLst>
              <a:ext uri="{FF2B5EF4-FFF2-40B4-BE49-F238E27FC236}">
                <a16:creationId xmlns:a16="http://schemas.microsoft.com/office/drawing/2014/main" id="{D0F3340B-18BE-4792-9B36-7E4281AA5D78}"/>
              </a:ext>
            </a:extLst>
          </p:cNvPr>
          <p:cNvSpPr/>
          <p:nvPr/>
        </p:nvSpPr>
        <p:spPr bwMode="gray">
          <a:xfrm>
            <a:off x="6058266" y="4475516"/>
            <a:ext cx="132851" cy="134180"/>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s-AR" sz="1000" kern="0">
              <a:solidFill>
                <a:schemeClr val="bg1"/>
              </a:solidFill>
            </a:endParaRPr>
          </a:p>
        </p:txBody>
      </p:sp>
      <p:pic>
        <p:nvPicPr>
          <p:cNvPr id="33" name="Picture 32">
            <a:extLst>
              <a:ext uri="{FF2B5EF4-FFF2-40B4-BE49-F238E27FC236}">
                <a16:creationId xmlns:a16="http://schemas.microsoft.com/office/drawing/2014/main" id="{5E246810-9965-491E-A643-C545FD41D251}"/>
              </a:ext>
            </a:extLst>
          </p:cNvPr>
          <p:cNvPicPr>
            <a:picLocks noChangeAspect="1"/>
          </p:cNvPicPr>
          <p:nvPr/>
        </p:nvPicPr>
        <p:blipFill>
          <a:blip r:embed="rId6"/>
          <a:stretch>
            <a:fillRect/>
          </a:stretch>
        </p:blipFill>
        <p:spPr bwMode="gray">
          <a:xfrm rot="2766887">
            <a:off x="7136666" y="862448"/>
            <a:ext cx="2467179" cy="4049006"/>
          </a:xfrm>
          <a:prstGeom prst="rect">
            <a:avLst/>
          </a:prstGeom>
        </p:spPr>
      </p:pic>
      <p:sp>
        <p:nvSpPr>
          <p:cNvPr id="34" name="TextBox 33">
            <a:extLst>
              <a:ext uri="{FF2B5EF4-FFF2-40B4-BE49-F238E27FC236}">
                <a16:creationId xmlns:a16="http://schemas.microsoft.com/office/drawing/2014/main" id="{82A38369-457C-45CF-96C3-4108CA759B3A}"/>
              </a:ext>
            </a:extLst>
          </p:cNvPr>
          <p:cNvSpPr txBox="1">
            <a:spLocks/>
          </p:cNvSpPr>
          <p:nvPr/>
        </p:nvSpPr>
        <p:spPr bwMode="gray">
          <a:xfrm>
            <a:off x="8763000" y="3981656"/>
            <a:ext cx="2971800" cy="1985159"/>
          </a:xfrm>
          <a:prstGeom prst="rect">
            <a:avLst/>
          </a:prstGeom>
          <a:effectLst/>
        </p:spPr>
        <p:txBody>
          <a:bodyPr vert="horz" wrap="square" lIns="0" tIns="0" rIns="0" bIns="0" rtlCol="0">
            <a:spAutoFit/>
          </a:bodyPr>
          <a:lstStyle/>
          <a:p>
            <a:pPr>
              <a:spcAft>
                <a:spcPts val="600"/>
              </a:spcAft>
            </a:pPr>
            <a:r>
              <a:rPr lang="pt-BR" sz="2800" b="1" dirty="0">
                <a:solidFill>
                  <a:srgbClr val="694E99"/>
                </a:solidFill>
                <a:latin typeface="+mj-lt"/>
              </a:rPr>
              <a:t>ponto de encontro</a:t>
            </a:r>
          </a:p>
          <a:p>
            <a:pPr>
              <a:spcAft>
                <a:spcPts val="600"/>
              </a:spcAft>
            </a:pPr>
            <a:r>
              <a:rPr lang="pt-BR" sz="1600" dirty="0"/>
              <a:t>O MIA Hub foi criado para ser o local de referência para a comunidade </a:t>
            </a:r>
            <a:r>
              <a:rPr lang="pt-BR" sz="1600" dirty="0" err="1"/>
              <a:t>insurtech</a:t>
            </a:r>
            <a:r>
              <a:rPr lang="pt-BR" sz="1600" dirty="0"/>
              <a:t> da LATAM, proporcionando acesso ao capital intelectual, investidores e/ou parceiros de negócios.</a:t>
            </a:r>
            <a:endParaRPr lang="es-AR" sz="1600" dirty="0"/>
          </a:p>
        </p:txBody>
      </p:sp>
    </p:spTree>
    <p:extLst>
      <p:ext uri="{BB962C8B-B14F-4D97-AF65-F5344CB8AC3E}">
        <p14:creationId xmlns:p14="http://schemas.microsoft.com/office/powerpoint/2010/main" val="262331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A6EFB-DFC9-44DA-A703-FECC1A6E266E}"/>
              </a:ext>
            </a:extLst>
          </p:cNvPr>
          <p:cNvGraphicFramePr>
            <a:graphicFrameLocks noChangeAspect="1"/>
          </p:cNvGraphicFramePr>
          <p:nvPr>
            <p:custDataLst>
              <p:tags r:id="rId1"/>
            </p:custDataLst>
            <p:extLst>
              <p:ext uri="{D42A27DB-BD31-4B8C-83A1-F6EECF244321}">
                <p14:modId xmlns:p14="http://schemas.microsoft.com/office/powerpoint/2010/main" val="3351699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4" name="Object 3" hidden="1">
                        <a:extLst>
                          <a:ext uri="{FF2B5EF4-FFF2-40B4-BE49-F238E27FC236}">
                            <a16:creationId xmlns:a16="http://schemas.microsoft.com/office/drawing/2014/main" id="{DF8A6EFB-DFC9-44DA-A703-FECC1A6E26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C894BB-FD54-4789-ADCF-99D929969E66}"/>
              </a:ext>
            </a:extLst>
          </p:cNvPr>
          <p:cNvSpPr>
            <a:spLocks noGrp="1"/>
          </p:cNvSpPr>
          <p:nvPr>
            <p:ph type="title"/>
          </p:nvPr>
        </p:nvSpPr>
        <p:spPr>
          <a:xfrm>
            <a:off x="457200" y="384048"/>
            <a:ext cx="9784080" cy="758952"/>
          </a:xfrm>
        </p:spPr>
        <p:txBody>
          <a:bodyPr vert="horz"/>
          <a:lstStyle/>
          <a:p>
            <a:r>
              <a:rPr lang="pt-BR" dirty="0"/>
              <a:t>MIA Hub como epicentro de colaboração e excelência empresarial para o setor de seguros…</a:t>
            </a:r>
            <a:endParaRPr lang="es-ES_tradnl" dirty="0"/>
          </a:p>
        </p:txBody>
      </p:sp>
      <p:sp>
        <p:nvSpPr>
          <p:cNvPr id="3" name="Content Placeholder 2">
            <a:extLst>
              <a:ext uri="{FF2B5EF4-FFF2-40B4-BE49-F238E27FC236}">
                <a16:creationId xmlns:a16="http://schemas.microsoft.com/office/drawing/2014/main" id="{B30E841A-5838-4B48-B6E4-B9C3A29BB743}"/>
              </a:ext>
            </a:extLst>
          </p:cNvPr>
          <p:cNvSpPr>
            <a:spLocks noGrp="1"/>
          </p:cNvSpPr>
          <p:nvPr>
            <p:ph idx="11"/>
          </p:nvPr>
        </p:nvSpPr>
        <p:spPr>
          <a:xfrm>
            <a:off x="457201" y="1399032"/>
            <a:ext cx="5430415" cy="621357"/>
          </a:xfrm>
        </p:spPr>
        <p:txBody>
          <a:bodyPr/>
          <a:lstStyle/>
          <a:p>
            <a:pPr marL="0" indent="0">
              <a:buNone/>
            </a:pPr>
            <a:r>
              <a:rPr lang="pt-BR" sz="1800" dirty="0"/>
              <a:t>… na América Latina e conectando o ecossistema </a:t>
            </a:r>
            <a:r>
              <a:rPr lang="pt-BR" sz="1800" dirty="0" err="1"/>
              <a:t>insurtech</a:t>
            </a:r>
            <a:r>
              <a:rPr lang="pt-BR" sz="1800" dirty="0"/>
              <a:t> de todos os países com nosso Hub </a:t>
            </a:r>
            <a:r>
              <a:rPr lang="pt-BR" sz="1800" dirty="0" err="1"/>
              <a:t>internacionalO</a:t>
            </a:r>
            <a:r>
              <a:rPr lang="pt-BR" sz="1800" dirty="0"/>
              <a:t> Hub está aberto para agregar valor aos participantes como:</a:t>
            </a:r>
            <a:endParaRPr lang="es-ES_tradnl" sz="1800" dirty="0"/>
          </a:p>
        </p:txBody>
      </p:sp>
      <p:pic>
        <p:nvPicPr>
          <p:cNvPr id="8" name="Picture 7">
            <a:extLst>
              <a:ext uri="{FF2B5EF4-FFF2-40B4-BE49-F238E27FC236}">
                <a16:creationId xmlns:a16="http://schemas.microsoft.com/office/drawing/2014/main" id="{5CE69F7E-E085-40EB-93CD-55D1732E46F3}"/>
              </a:ext>
            </a:extLst>
          </p:cNvPr>
          <p:cNvPicPr>
            <a:picLocks noChangeAspect="1"/>
          </p:cNvPicPr>
          <p:nvPr/>
        </p:nvPicPr>
        <p:blipFill>
          <a:blip r:embed="rId5"/>
          <a:stretch>
            <a:fillRect/>
          </a:stretch>
        </p:blipFill>
        <p:spPr>
          <a:xfrm>
            <a:off x="1004230" y="2463281"/>
            <a:ext cx="4118277" cy="4143825"/>
          </a:xfrm>
          <a:prstGeom prst="rect">
            <a:avLst/>
          </a:prstGeom>
        </p:spPr>
      </p:pic>
      <p:pic>
        <p:nvPicPr>
          <p:cNvPr id="9" name="Picture 8">
            <a:extLst>
              <a:ext uri="{FF2B5EF4-FFF2-40B4-BE49-F238E27FC236}">
                <a16:creationId xmlns:a16="http://schemas.microsoft.com/office/drawing/2014/main" id="{7CD95833-5C38-4BF2-A28B-5F3343362658}"/>
              </a:ext>
            </a:extLst>
          </p:cNvPr>
          <p:cNvPicPr>
            <a:picLocks noChangeAspect="1"/>
          </p:cNvPicPr>
          <p:nvPr/>
        </p:nvPicPr>
        <p:blipFill>
          <a:blip r:embed="rId6"/>
          <a:stretch>
            <a:fillRect/>
          </a:stretch>
        </p:blipFill>
        <p:spPr>
          <a:xfrm>
            <a:off x="6439152" y="1559660"/>
            <a:ext cx="4661166" cy="4471246"/>
          </a:xfrm>
          <a:prstGeom prst="rect">
            <a:avLst/>
          </a:prstGeom>
        </p:spPr>
      </p:pic>
    </p:spTree>
    <p:extLst>
      <p:ext uri="{BB962C8B-B14F-4D97-AF65-F5344CB8AC3E}">
        <p14:creationId xmlns:p14="http://schemas.microsoft.com/office/powerpoint/2010/main" val="42403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6C8281-32E1-4EEF-A27D-2185E2AB2776}"/>
              </a:ext>
            </a:extLst>
          </p:cNvPr>
          <p:cNvGraphicFramePr>
            <a:graphicFrameLocks noChangeAspect="1"/>
          </p:cNvGraphicFramePr>
          <p:nvPr>
            <p:custDataLst>
              <p:tags r:id="rId1"/>
            </p:custDataLst>
            <p:extLst>
              <p:ext uri="{D42A27DB-BD31-4B8C-83A1-F6EECF244321}">
                <p14:modId xmlns:p14="http://schemas.microsoft.com/office/powerpoint/2010/main" val="3789385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91633AD-0721-4827-8D8F-FDB406F4C9AC}"/>
              </a:ext>
            </a:extLst>
          </p:cNvPr>
          <p:cNvSpPr>
            <a:spLocks noGrp="1"/>
          </p:cNvSpPr>
          <p:nvPr>
            <p:ph type="title"/>
          </p:nvPr>
        </p:nvSpPr>
        <p:spPr>
          <a:xfrm>
            <a:off x="457200" y="384048"/>
            <a:ext cx="5514975" cy="758952"/>
          </a:xfrm>
        </p:spPr>
        <p:txBody>
          <a:bodyPr vert="horz"/>
          <a:lstStyle/>
          <a:p>
            <a:r>
              <a:rPr lang="pt-BR" dirty="0"/>
              <a:t>Nossa equipe </a:t>
            </a:r>
            <a:br>
              <a:rPr lang="pt-BR" dirty="0"/>
            </a:br>
            <a:r>
              <a:rPr lang="pt-BR" sz="1600" b="0" cap="none" dirty="0">
                <a:latin typeface="+mn-lt"/>
              </a:rPr>
              <a:t>Uma linha fantástica de empresas fundadoras…</a:t>
            </a:r>
            <a:endParaRPr lang="es-AR" sz="1600" b="0" cap="none" dirty="0">
              <a:latin typeface="+mn-lt"/>
              <a:ea typeface="+mn-ea"/>
              <a:cs typeface="+mn-cs"/>
            </a:endParaRPr>
          </a:p>
        </p:txBody>
      </p:sp>
      <p:sp>
        <p:nvSpPr>
          <p:cNvPr id="5" name="Freeform: Shape 4">
            <a:extLst>
              <a:ext uri="{FF2B5EF4-FFF2-40B4-BE49-F238E27FC236}">
                <a16:creationId xmlns:a16="http://schemas.microsoft.com/office/drawing/2014/main" id="{9ABA05E3-81D9-4616-8401-ADF574060891}"/>
              </a:ext>
            </a:extLst>
          </p:cNvPr>
          <p:cNvSpPr/>
          <p:nvPr/>
        </p:nvSpPr>
        <p:spPr>
          <a:xfrm>
            <a:off x="1195426" y="1140817"/>
            <a:ext cx="2827360" cy="5687579"/>
          </a:xfrm>
          <a:custGeom>
            <a:avLst/>
            <a:gdLst>
              <a:gd name="connsiteX0" fmla="*/ 2827360 w 2827360"/>
              <a:gd name="connsiteY0" fmla="*/ 0 h 6920706"/>
              <a:gd name="connsiteX1" fmla="*/ 2827360 w 2827360"/>
              <a:gd name="connsiteY1" fmla="*/ 6920706 h 6920706"/>
              <a:gd name="connsiteX2" fmla="*/ 2819061 w 2827360"/>
              <a:gd name="connsiteY2" fmla="*/ 6919224 h 6920706"/>
              <a:gd name="connsiteX3" fmla="*/ 0 w 2827360"/>
              <a:gd name="connsiteY3" fmla="*/ 3460353 h 6920706"/>
              <a:gd name="connsiteX4" fmla="*/ 2819061 w 2827360"/>
              <a:gd name="connsiteY4" fmla="*/ 1482 h 6920706"/>
              <a:gd name="connsiteX5" fmla="*/ 2827360 w 2827360"/>
              <a:gd name="connsiteY5" fmla="*/ 0 h 6920706"/>
              <a:gd name="connsiteX0" fmla="*/ 2827360 w 2827361"/>
              <a:gd name="connsiteY0" fmla="*/ 0 h 6920706"/>
              <a:gd name="connsiteX1" fmla="*/ 2827361 w 2827361"/>
              <a:gd name="connsiteY1" fmla="*/ 2809277 h 6920706"/>
              <a:gd name="connsiteX2" fmla="*/ 2827360 w 2827361"/>
              <a:gd name="connsiteY2" fmla="*/ 6920706 h 6920706"/>
              <a:gd name="connsiteX3" fmla="*/ 2819061 w 2827361"/>
              <a:gd name="connsiteY3" fmla="*/ 6919224 h 6920706"/>
              <a:gd name="connsiteX4" fmla="*/ 0 w 2827361"/>
              <a:gd name="connsiteY4" fmla="*/ 3460353 h 6920706"/>
              <a:gd name="connsiteX5" fmla="*/ 2819061 w 2827361"/>
              <a:gd name="connsiteY5" fmla="*/ 1482 h 6920706"/>
              <a:gd name="connsiteX6" fmla="*/ 2827360 w 2827361"/>
              <a:gd name="connsiteY6" fmla="*/ 0 h 6920706"/>
              <a:gd name="connsiteX0" fmla="*/ 2827361 w 2918801"/>
              <a:gd name="connsiteY0" fmla="*/ 2809277 h 6920706"/>
              <a:gd name="connsiteX1" fmla="*/ 2827360 w 2918801"/>
              <a:gd name="connsiteY1" fmla="*/ 6920706 h 6920706"/>
              <a:gd name="connsiteX2" fmla="*/ 2819061 w 2918801"/>
              <a:gd name="connsiteY2" fmla="*/ 6919224 h 6920706"/>
              <a:gd name="connsiteX3" fmla="*/ 0 w 2918801"/>
              <a:gd name="connsiteY3" fmla="*/ 3460353 h 6920706"/>
              <a:gd name="connsiteX4" fmla="*/ 2819061 w 2918801"/>
              <a:gd name="connsiteY4" fmla="*/ 1482 h 6920706"/>
              <a:gd name="connsiteX5" fmla="*/ 2827360 w 2918801"/>
              <a:gd name="connsiteY5" fmla="*/ 0 h 6920706"/>
              <a:gd name="connsiteX6" fmla="*/ 2918801 w 2918801"/>
              <a:gd name="connsiteY6" fmla="*/ 2900717 h 6920706"/>
              <a:gd name="connsiteX0" fmla="*/ 2827361 w 2827361"/>
              <a:gd name="connsiteY0" fmla="*/ 2809277 h 6920706"/>
              <a:gd name="connsiteX1" fmla="*/ 2827360 w 2827361"/>
              <a:gd name="connsiteY1" fmla="*/ 6920706 h 6920706"/>
              <a:gd name="connsiteX2" fmla="*/ 2819061 w 2827361"/>
              <a:gd name="connsiteY2" fmla="*/ 6919224 h 6920706"/>
              <a:gd name="connsiteX3" fmla="*/ 0 w 2827361"/>
              <a:gd name="connsiteY3" fmla="*/ 3460353 h 6920706"/>
              <a:gd name="connsiteX4" fmla="*/ 2819061 w 2827361"/>
              <a:gd name="connsiteY4" fmla="*/ 1482 h 6920706"/>
              <a:gd name="connsiteX5" fmla="*/ 2827360 w 2827361"/>
              <a:gd name="connsiteY5" fmla="*/ 0 h 6920706"/>
              <a:gd name="connsiteX0" fmla="*/ 2827360 w 2827360"/>
              <a:gd name="connsiteY0" fmla="*/ 6920706 h 6920706"/>
              <a:gd name="connsiteX1" fmla="*/ 2819061 w 2827360"/>
              <a:gd name="connsiteY1" fmla="*/ 6919224 h 6920706"/>
              <a:gd name="connsiteX2" fmla="*/ 0 w 2827360"/>
              <a:gd name="connsiteY2" fmla="*/ 3460353 h 6920706"/>
              <a:gd name="connsiteX3" fmla="*/ 2819061 w 2827360"/>
              <a:gd name="connsiteY3" fmla="*/ 1482 h 6920706"/>
              <a:gd name="connsiteX4" fmla="*/ 2827360 w 2827360"/>
              <a:gd name="connsiteY4" fmla="*/ 0 h 692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360" h="6920706">
                <a:moveTo>
                  <a:pt x="2827360" y="6920706"/>
                </a:moveTo>
                <a:lnTo>
                  <a:pt x="2819061" y="6919224"/>
                </a:lnTo>
                <a:cubicBezTo>
                  <a:pt x="1210225" y="6590009"/>
                  <a:pt x="0" y="5166513"/>
                  <a:pt x="0" y="3460353"/>
                </a:cubicBezTo>
                <a:cubicBezTo>
                  <a:pt x="0" y="1754193"/>
                  <a:pt x="1210225" y="330697"/>
                  <a:pt x="2819061" y="1482"/>
                </a:cubicBezTo>
                <a:lnTo>
                  <a:pt x="2827360" y="0"/>
                </a:lnTo>
              </a:path>
            </a:pathLst>
          </a:custGeom>
          <a:noFill/>
          <a:ln w="9525">
            <a:solidFill>
              <a:srgbClr val="694E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200" kern="0" dirty="0">
              <a:solidFill>
                <a:schemeClr val="tx1"/>
              </a:solidFill>
            </a:endParaRPr>
          </a:p>
        </p:txBody>
      </p:sp>
      <p:pic>
        <p:nvPicPr>
          <p:cNvPr id="6" name="Picture 5">
            <a:extLst>
              <a:ext uri="{FF2B5EF4-FFF2-40B4-BE49-F238E27FC236}">
                <a16:creationId xmlns:a16="http://schemas.microsoft.com/office/drawing/2014/main" id="{2A49C701-D089-4240-8F99-C5E6A0B8C068}"/>
              </a:ext>
            </a:extLst>
          </p:cNvPr>
          <p:cNvPicPr>
            <a:picLocks noChangeAspect="1"/>
          </p:cNvPicPr>
          <p:nvPr/>
        </p:nvPicPr>
        <p:blipFill>
          <a:blip r:embed="rId5"/>
          <a:srcRect l="177" r="177"/>
          <a:stretch/>
        </p:blipFill>
        <p:spPr>
          <a:xfrm>
            <a:off x="1183289" y="1342873"/>
            <a:ext cx="1583706" cy="1589340"/>
          </a:xfrm>
          <a:prstGeom prst="ellipse">
            <a:avLst/>
          </a:prstGeom>
        </p:spPr>
      </p:pic>
      <p:pic>
        <p:nvPicPr>
          <p:cNvPr id="7" name="Picture 6">
            <a:extLst>
              <a:ext uri="{FF2B5EF4-FFF2-40B4-BE49-F238E27FC236}">
                <a16:creationId xmlns:a16="http://schemas.microsoft.com/office/drawing/2014/main" id="{8FD6A453-5363-4329-AA07-DCC87C285091}"/>
              </a:ext>
            </a:extLst>
          </p:cNvPr>
          <p:cNvPicPr>
            <a:picLocks noChangeAspect="1"/>
          </p:cNvPicPr>
          <p:nvPr/>
        </p:nvPicPr>
        <p:blipFill>
          <a:blip r:embed="rId6"/>
          <a:srcRect/>
          <a:stretch/>
        </p:blipFill>
        <p:spPr>
          <a:xfrm>
            <a:off x="549030" y="3141792"/>
            <a:ext cx="1583706" cy="1583706"/>
          </a:xfrm>
          <a:prstGeom prst="ellipse">
            <a:avLst/>
          </a:prstGeom>
        </p:spPr>
      </p:pic>
      <p:pic>
        <p:nvPicPr>
          <p:cNvPr id="8" name="Picture 7">
            <a:extLst>
              <a:ext uri="{FF2B5EF4-FFF2-40B4-BE49-F238E27FC236}">
                <a16:creationId xmlns:a16="http://schemas.microsoft.com/office/drawing/2014/main" id="{E27D07B1-34C8-4C3B-9EC1-010CC787BB42}"/>
              </a:ext>
            </a:extLst>
          </p:cNvPr>
          <p:cNvPicPr>
            <a:picLocks noChangeAspect="1"/>
          </p:cNvPicPr>
          <p:nvPr/>
        </p:nvPicPr>
        <p:blipFill>
          <a:blip r:embed="rId7"/>
          <a:srcRect l="9797" r="9797"/>
          <a:stretch/>
        </p:blipFill>
        <p:spPr>
          <a:xfrm rot="21335432">
            <a:off x="1183289" y="4891538"/>
            <a:ext cx="1583706" cy="1589340"/>
          </a:xfrm>
          <a:prstGeom prst="ellipse">
            <a:avLst/>
          </a:prstGeom>
        </p:spPr>
      </p:pic>
      <p:sp>
        <p:nvSpPr>
          <p:cNvPr id="10" name="TextBox 9">
            <a:extLst>
              <a:ext uri="{FF2B5EF4-FFF2-40B4-BE49-F238E27FC236}">
                <a16:creationId xmlns:a16="http://schemas.microsoft.com/office/drawing/2014/main" id="{A91EC3A6-00BE-4EEB-AFD0-B11CD74801E4}"/>
              </a:ext>
            </a:extLst>
          </p:cNvPr>
          <p:cNvSpPr txBox="1"/>
          <p:nvPr/>
        </p:nvSpPr>
        <p:spPr>
          <a:xfrm>
            <a:off x="3041314" y="1922099"/>
            <a:ext cx="3511868" cy="430887"/>
          </a:xfrm>
          <a:prstGeom prst="rect">
            <a:avLst/>
          </a:prstGeom>
          <a:noFill/>
        </p:spPr>
        <p:txBody>
          <a:bodyPr wrap="square" lIns="0" tIns="0" rIns="0" bIns="0" rtlCol="0" anchor="ctr">
            <a:spAutoFit/>
          </a:bodyPr>
          <a:lstStyle/>
          <a:p>
            <a:r>
              <a:rPr lang="en-US" sz="1400" b="1" dirty="0"/>
              <a:t>Hilario Itriago</a:t>
            </a:r>
          </a:p>
          <a:p>
            <a:r>
              <a:rPr lang="en-US" sz="1400" dirty="0"/>
              <a:t>Co-Founder</a:t>
            </a:r>
          </a:p>
        </p:txBody>
      </p:sp>
      <p:sp>
        <p:nvSpPr>
          <p:cNvPr id="11" name="TextBox 10">
            <a:extLst>
              <a:ext uri="{FF2B5EF4-FFF2-40B4-BE49-F238E27FC236}">
                <a16:creationId xmlns:a16="http://schemas.microsoft.com/office/drawing/2014/main" id="{952CAABB-3510-4B4D-BBBB-A5BDEABB15FE}"/>
              </a:ext>
            </a:extLst>
          </p:cNvPr>
          <p:cNvSpPr txBox="1"/>
          <p:nvPr/>
        </p:nvSpPr>
        <p:spPr>
          <a:xfrm>
            <a:off x="2407055" y="3718201"/>
            <a:ext cx="4146127" cy="430887"/>
          </a:xfrm>
          <a:prstGeom prst="rect">
            <a:avLst/>
          </a:prstGeom>
          <a:noFill/>
        </p:spPr>
        <p:txBody>
          <a:bodyPr wrap="square" lIns="0" tIns="0" rIns="0" bIns="0" rtlCol="0" anchor="ctr">
            <a:spAutoFit/>
          </a:bodyPr>
          <a:lstStyle/>
          <a:p>
            <a:r>
              <a:rPr lang="en-US" sz="1400" b="1" dirty="0"/>
              <a:t>Juan Mazzini</a:t>
            </a:r>
          </a:p>
          <a:p>
            <a:r>
              <a:rPr lang="en-US" sz="1400" dirty="0"/>
              <a:t>Co-Founder</a:t>
            </a:r>
          </a:p>
        </p:txBody>
      </p:sp>
      <p:sp>
        <p:nvSpPr>
          <p:cNvPr id="12" name="TextBox 11">
            <a:extLst>
              <a:ext uri="{FF2B5EF4-FFF2-40B4-BE49-F238E27FC236}">
                <a16:creationId xmlns:a16="http://schemas.microsoft.com/office/drawing/2014/main" id="{9ACA43F9-8C02-443A-95B1-473599857703}"/>
              </a:ext>
            </a:extLst>
          </p:cNvPr>
          <p:cNvSpPr txBox="1"/>
          <p:nvPr/>
        </p:nvSpPr>
        <p:spPr>
          <a:xfrm>
            <a:off x="3041314" y="5363042"/>
            <a:ext cx="2654092" cy="646331"/>
          </a:xfrm>
          <a:prstGeom prst="rect">
            <a:avLst/>
          </a:prstGeom>
          <a:noFill/>
        </p:spPr>
        <p:txBody>
          <a:bodyPr wrap="square" lIns="0" tIns="0" rIns="0" bIns="0" rtlCol="0" anchor="ctr">
            <a:spAutoFit/>
          </a:bodyPr>
          <a:lstStyle/>
          <a:p>
            <a:r>
              <a:rPr lang="pt-BR" sz="1400" b="1" dirty="0"/>
              <a:t>Empresas fundadoras</a:t>
            </a:r>
          </a:p>
          <a:p>
            <a:r>
              <a:rPr lang="pt-BR" sz="1400" dirty="0"/>
              <a:t>Representando diferentes pilares do ecossistema </a:t>
            </a:r>
            <a:r>
              <a:rPr lang="pt-BR" sz="1400" dirty="0" err="1"/>
              <a:t>insurtech</a:t>
            </a:r>
            <a:endParaRPr lang="en-US" sz="1400" dirty="0"/>
          </a:p>
        </p:txBody>
      </p:sp>
      <p:pic>
        <p:nvPicPr>
          <p:cNvPr id="22" name="Picture 21">
            <a:extLst>
              <a:ext uri="{FF2B5EF4-FFF2-40B4-BE49-F238E27FC236}">
                <a16:creationId xmlns:a16="http://schemas.microsoft.com/office/drawing/2014/main" id="{96D076EA-4D0C-431C-ABA8-9CD59139F2E8}"/>
              </a:ext>
            </a:extLst>
          </p:cNvPr>
          <p:cNvPicPr>
            <a:picLocks noChangeAspect="1"/>
          </p:cNvPicPr>
          <p:nvPr/>
        </p:nvPicPr>
        <p:blipFill>
          <a:blip r:embed="rId8"/>
          <a:stretch>
            <a:fillRect/>
          </a:stretch>
        </p:blipFill>
        <p:spPr>
          <a:xfrm>
            <a:off x="4022786" y="2314995"/>
            <a:ext cx="1178974" cy="438912"/>
          </a:xfrm>
          <a:prstGeom prst="rect">
            <a:avLst/>
          </a:prstGeom>
        </p:spPr>
      </p:pic>
      <p:pic>
        <p:nvPicPr>
          <p:cNvPr id="34" name="Picture 33">
            <a:extLst>
              <a:ext uri="{FF2B5EF4-FFF2-40B4-BE49-F238E27FC236}">
                <a16:creationId xmlns:a16="http://schemas.microsoft.com/office/drawing/2014/main" id="{7C06ABCC-D34A-4BC8-9772-A72CBFE07189}"/>
              </a:ext>
            </a:extLst>
          </p:cNvPr>
          <p:cNvPicPr>
            <a:picLocks noChangeAspect="1"/>
          </p:cNvPicPr>
          <p:nvPr/>
        </p:nvPicPr>
        <p:blipFill>
          <a:blip r:embed="rId9"/>
          <a:stretch>
            <a:fillRect/>
          </a:stretch>
        </p:blipFill>
        <p:spPr>
          <a:xfrm>
            <a:off x="5467954" y="2337495"/>
            <a:ext cx="1012916" cy="393912"/>
          </a:xfrm>
          <a:prstGeom prst="rect">
            <a:avLst/>
          </a:prstGeom>
        </p:spPr>
      </p:pic>
      <p:pic>
        <p:nvPicPr>
          <p:cNvPr id="35" name="Picture 34">
            <a:extLst>
              <a:ext uri="{FF2B5EF4-FFF2-40B4-BE49-F238E27FC236}">
                <a16:creationId xmlns:a16="http://schemas.microsoft.com/office/drawing/2014/main" id="{FE8C520F-8474-4012-A8F7-7CDB550A5A0C}"/>
              </a:ext>
            </a:extLst>
          </p:cNvPr>
          <p:cNvPicPr>
            <a:picLocks noChangeAspect="1"/>
          </p:cNvPicPr>
          <p:nvPr/>
        </p:nvPicPr>
        <p:blipFill rotWithShape="1">
          <a:blip r:embed="rId10"/>
          <a:srcRect t="28595" b="23385"/>
          <a:stretch/>
        </p:blipFill>
        <p:spPr>
          <a:xfrm>
            <a:off x="6753381" y="2314995"/>
            <a:ext cx="1596830" cy="438912"/>
          </a:xfrm>
          <a:prstGeom prst="rect">
            <a:avLst/>
          </a:prstGeom>
        </p:spPr>
      </p:pic>
      <p:pic>
        <p:nvPicPr>
          <p:cNvPr id="36" name="Picture 35">
            <a:extLst>
              <a:ext uri="{FF2B5EF4-FFF2-40B4-BE49-F238E27FC236}">
                <a16:creationId xmlns:a16="http://schemas.microsoft.com/office/drawing/2014/main" id="{4129CF02-0163-4AD7-A92E-90548CEFE90B}"/>
              </a:ext>
            </a:extLst>
          </p:cNvPr>
          <p:cNvPicPr>
            <a:picLocks noChangeAspect="1"/>
          </p:cNvPicPr>
          <p:nvPr/>
        </p:nvPicPr>
        <p:blipFill>
          <a:blip r:embed="rId11"/>
          <a:stretch>
            <a:fillRect/>
          </a:stretch>
        </p:blipFill>
        <p:spPr>
          <a:xfrm>
            <a:off x="7357337" y="3098443"/>
            <a:ext cx="2109994" cy="174457"/>
          </a:xfrm>
          <a:prstGeom prst="rect">
            <a:avLst/>
          </a:prstGeom>
        </p:spPr>
      </p:pic>
      <p:pic>
        <p:nvPicPr>
          <p:cNvPr id="37" name="Picture 36">
            <a:extLst>
              <a:ext uri="{FF2B5EF4-FFF2-40B4-BE49-F238E27FC236}">
                <a16:creationId xmlns:a16="http://schemas.microsoft.com/office/drawing/2014/main" id="{12E5F9C2-33A0-40AF-BF04-03BA05B03B78}"/>
              </a:ext>
            </a:extLst>
          </p:cNvPr>
          <p:cNvPicPr>
            <a:picLocks noChangeAspect="1"/>
          </p:cNvPicPr>
          <p:nvPr/>
        </p:nvPicPr>
        <p:blipFill>
          <a:blip r:embed="rId12"/>
          <a:stretch>
            <a:fillRect/>
          </a:stretch>
        </p:blipFill>
        <p:spPr>
          <a:xfrm>
            <a:off x="9864685" y="2965547"/>
            <a:ext cx="1596829" cy="440248"/>
          </a:xfrm>
          <a:prstGeom prst="rect">
            <a:avLst/>
          </a:prstGeom>
        </p:spPr>
      </p:pic>
      <p:pic>
        <p:nvPicPr>
          <p:cNvPr id="38" name="Picture 37">
            <a:extLst>
              <a:ext uri="{FF2B5EF4-FFF2-40B4-BE49-F238E27FC236}">
                <a16:creationId xmlns:a16="http://schemas.microsoft.com/office/drawing/2014/main" id="{547030EA-E08A-45FB-9ED1-A2D7DC39FF6A}"/>
              </a:ext>
            </a:extLst>
          </p:cNvPr>
          <p:cNvPicPr>
            <a:picLocks noChangeAspect="1"/>
          </p:cNvPicPr>
          <p:nvPr/>
        </p:nvPicPr>
        <p:blipFill rotWithShape="1">
          <a:blip r:embed="rId13"/>
          <a:srcRect t="32065" b="30774"/>
          <a:stretch/>
        </p:blipFill>
        <p:spPr>
          <a:xfrm>
            <a:off x="4022786" y="2945156"/>
            <a:ext cx="1294441" cy="481031"/>
          </a:xfrm>
          <a:prstGeom prst="rect">
            <a:avLst/>
          </a:prstGeom>
        </p:spPr>
      </p:pic>
      <p:pic>
        <p:nvPicPr>
          <p:cNvPr id="39" name="Picture 38">
            <a:extLst>
              <a:ext uri="{FF2B5EF4-FFF2-40B4-BE49-F238E27FC236}">
                <a16:creationId xmlns:a16="http://schemas.microsoft.com/office/drawing/2014/main" id="{73E36B49-74BB-440F-B09F-C1C84AC0795E}"/>
              </a:ext>
            </a:extLst>
          </p:cNvPr>
          <p:cNvPicPr>
            <a:picLocks noChangeAspect="1"/>
          </p:cNvPicPr>
          <p:nvPr/>
        </p:nvPicPr>
        <p:blipFill>
          <a:blip r:embed="rId14"/>
          <a:stretch>
            <a:fillRect/>
          </a:stretch>
        </p:blipFill>
        <p:spPr>
          <a:xfrm>
            <a:off x="5781008" y="3025648"/>
            <a:ext cx="1178975" cy="320046"/>
          </a:xfrm>
          <a:prstGeom prst="rect">
            <a:avLst/>
          </a:prstGeom>
        </p:spPr>
      </p:pic>
      <p:pic>
        <p:nvPicPr>
          <p:cNvPr id="40" name="Picture 39">
            <a:extLst>
              <a:ext uri="{FF2B5EF4-FFF2-40B4-BE49-F238E27FC236}">
                <a16:creationId xmlns:a16="http://schemas.microsoft.com/office/drawing/2014/main" id="{20F5CFAD-E9FC-42B5-9A96-FAABFFBBA947}"/>
              </a:ext>
            </a:extLst>
          </p:cNvPr>
          <p:cNvPicPr>
            <a:picLocks noChangeAspect="1"/>
          </p:cNvPicPr>
          <p:nvPr/>
        </p:nvPicPr>
        <p:blipFill rotWithShape="1">
          <a:blip r:embed="rId15"/>
          <a:srcRect t="31698" b="26105"/>
          <a:stretch/>
        </p:blipFill>
        <p:spPr>
          <a:xfrm>
            <a:off x="8955689" y="3829079"/>
            <a:ext cx="1274994" cy="538008"/>
          </a:xfrm>
          <a:prstGeom prst="rect">
            <a:avLst/>
          </a:prstGeom>
        </p:spPr>
      </p:pic>
      <p:pic>
        <p:nvPicPr>
          <p:cNvPr id="41" name="Picture 40">
            <a:extLst>
              <a:ext uri="{FF2B5EF4-FFF2-40B4-BE49-F238E27FC236}">
                <a16:creationId xmlns:a16="http://schemas.microsoft.com/office/drawing/2014/main" id="{43541CA1-1188-4F89-A3A2-6B755A8272DA}"/>
              </a:ext>
            </a:extLst>
          </p:cNvPr>
          <p:cNvPicPr>
            <a:picLocks noChangeAspect="1"/>
          </p:cNvPicPr>
          <p:nvPr/>
        </p:nvPicPr>
        <p:blipFill>
          <a:blip r:embed="rId16"/>
          <a:stretch>
            <a:fillRect/>
          </a:stretch>
        </p:blipFill>
        <p:spPr>
          <a:xfrm>
            <a:off x="5495433" y="3864733"/>
            <a:ext cx="1750123" cy="466700"/>
          </a:xfrm>
          <a:prstGeom prst="rect">
            <a:avLst/>
          </a:prstGeom>
        </p:spPr>
      </p:pic>
      <p:pic>
        <p:nvPicPr>
          <p:cNvPr id="42" name="Picture 41">
            <a:extLst>
              <a:ext uri="{FF2B5EF4-FFF2-40B4-BE49-F238E27FC236}">
                <a16:creationId xmlns:a16="http://schemas.microsoft.com/office/drawing/2014/main" id="{5AE25347-102F-4C30-A4AF-AB604D37C811}"/>
              </a:ext>
            </a:extLst>
          </p:cNvPr>
          <p:cNvPicPr>
            <a:picLocks noChangeAspect="1"/>
          </p:cNvPicPr>
          <p:nvPr/>
        </p:nvPicPr>
        <p:blipFill rotWithShape="1">
          <a:blip r:embed="rId17"/>
          <a:srcRect t="22405" b="23833"/>
          <a:stretch/>
        </p:blipFill>
        <p:spPr>
          <a:xfrm>
            <a:off x="7332170" y="3921337"/>
            <a:ext cx="1054997" cy="353493"/>
          </a:xfrm>
          <a:prstGeom prst="rect">
            <a:avLst/>
          </a:prstGeom>
        </p:spPr>
      </p:pic>
      <p:pic>
        <p:nvPicPr>
          <p:cNvPr id="43" name="Picture 42">
            <a:extLst>
              <a:ext uri="{FF2B5EF4-FFF2-40B4-BE49-F238E27FC236}">
                <a16:creationId xmlns:a16="http://schemas.microsoft.com/office/drawing/2014/main" id="{E9DDB0C5-7B6E-43DD-BF22-8290798455B9}"/>
              </a:ext>
            </a:extLst>
          </p:cNvPr>
          <p:cNvPicPr>
            <a:picLocks noChangeAspect="1"/>
          </p:cNvPicPr>
          <p:nvPr/>
        </p:nvPicPr>
        <p:blipFill rotWithShape="1">
          <a:blip r:embed="rId18"/>
          <a:srcRect t="23946" b="18359"/>
          <a:stretch/>
        </p:blipFill>
        <p:spPr>
          <a:xfrm>
            <a:off x="4022786" y="3651454"/>
            <a:ext cx="1548274" cy="893258"/>
          </a:xfrm>
          <a:prstGeom prst="rect">
            <a:avLst/>
          </a:prstGeom>
        </p:spPr>
      </p:pic>
    </p:spTree>
    <p:extLst>
      <p:ext uri="{BB962C8B-B14F-4D97-AF65-F5344CB8AC3E}">
        <p14:creationId xmlns:p14="http://schemas.microsoft.com/office/powerpoint/2010/main" val="143450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FB1423-D7CE-40B2-BB3C-81C573055389}"/>
              </a:ext>
            </a:extLst>
          </p:cNvPr>
          <p:cNvGraphicFramePr>
            <a:graphicFrameLocks noChangeAspect="1"/>
          </p:cNvGraphicFramePr>
          <p:nvPr>
            <p:custDataLst>
              <p:tags r:id="rId1"/>
            </p:custDataLst>
            <p:extLst>
              <p:ext uri="{D42A27DB-BD31-4B8C-83A1-F6EECF244321}">
                <p14:modId xmlns:p14="http://schemas.microsoft.com/office/powerpoint/2010/main" val="2704312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CA156C1-15A3-415F-9C80-932963FE19B0}"/>
              </a:ext>
            </a:extLst>
          </p:cNvPr>
          <p:cNvSpPr>
            <a:spLocks noGrp="1"/>
          </p:cNvSpPr>
          <p:nvPr>
            <p:ph type="title"/>
          </p:nvPr>
        </p:nvSpPr>
        <p:spPr/>
        <p:txBody>
          <a:bodyPr vert="horz"/>
          <a:lstStyle/>
          <a:p>
            <a:r>
              <a:rPr lang="en-US" dirty="0"/>
              <a:t>Para </a:t>
            </a:r>
            <a:r>
              <a:rPr lang="en-US" dirty="0" err="1"/>
              <a:t>sumarte</a:t>
            </a:r>
            <a:r>
              <a:rPr lang="en-US" dirty="0"/>
              <a:t> al MIA Hub….</a:t>
            </a:r>
          </a:p>
        </p:txBody>
      </p:sp>
      <p:sp>
        <p:nvSpPr>
          <p:cNvPr id="3" name="Content Placeholder 2">
            <a:extLst>
              <a:ext uri="{FF2B5EF4-FFF2-40B4-BE49-F238E27FC236}">
                <a16:creationId xmlns:a16="http://schemas.microsoft.com/office/drawing/2014/main" id="{D3FD1336-C4DD-49C7-9FBA-110A132673C4}"/>
              </a:ext>
            </a:extLst>
          </p:cNvPr>
          <p:cNvSpPr>
            <a:spLocks noGrp="1"/>
          </p:cNvSpPr>
          <p:nvPr>
            <p:ph idx="11"/>
          </p:nvPr>
        </p:nvSpPr>
        <p:spPr>
          <a:xfrm>
            <a:off x="457200" y="1399032"/>
            <a:ext cx="4627984" cy="5001768"/>
          </a:xfrm>
        </p:spPr>
        <p:txBody>
          <a:bodyPr/>
          <a:lstStyle/>
          <a:p>
            <a:pPr marL="359988" lvl="2" indent="0">
              <a:buNone/>
            </a:pPr>
            <a:r>
              <a:rPr lang="pt-BR" sz="1800" dirty="0"/>
              <a:t>Entre em contato conosco via </a:t>
            </a:r>
            <a:r>
              <a:rPr lang="pt-BR" sz="1800" dirty="0">
                <a:hlinkClick r:id="rId5">
                  <a:extLst>
                    <a:ext uri="{A12FA001-AC4F-418D-AE19-62706E023703}">
                      <ahyp:hlinkClr xmlns:ahyp="http://schemas.microsoft.com/office/drawing/2018/hyperlinkcolor" val="tx"/>
                    </a:ext>
                  </a:extLst>
                </a:hlinkClick>
              </a:rPr>
              <a:t>www.miahub.org </a:t>
            </a:r>
            <a:r>
              <a:rPr lang="pt-BR" sz="1800" dirty="0"/>
              <a:t>e acesse informações sobre:</a:t>
            </a:r>
          </a:p>
          <a:p>
            <a:pPr lvl="2"/>
            <a:r>
              <a:rPr lang="pt-BR" sz="1800" dirty="0"/>
              <a:t>Serviços MIA Hub</a:t>
            </a:r>
          </a:p>
          <a:p>
            <a:pPr lvl="2"/>
            <a:r>
              <a:rPr lang="pt-BR" sz="1800" dirty="0"/>
              <a:t>associações corporativas</a:t>
            </a:r>
          </a:p>
          <a:p>
            <a:pPr lvl="2"/>
            <a:r>
              <a:rPr lang="pt-BR" sz="1800" dirty="0"/>
              <a:t>oportunidades de patrocínio</a:t>
            </a:r>
          </a:p>
          <a:p>
            <a:pPr marL="359988" lvl="2" indent="0">
              <a:buNone/>
            </a:pPr>
            <a:r>
              <a:rPr lang="pt-BR" sz="1800" dirty="0"/>
              <a:t>…Entre outros</a:t>
            </a:r>
            <a:endParaRPr lang="es-ES_tradnl" sz="1800" dirty="0"/>
          </a:p>
        </p:txBody>
      </p:sp>
      <p:pic>
        <p:nvPicPr>
          <p:cNvPr id="7" name="Picture 6" descr="A picture containing text, sky, outdoor, outdoor object&#10;&#10;Description automatically generated">
            <a:extLst>
              <a:ext uri="{FF2B5EF4-FFF2-40B4-BE49-F238E27FC236}">
                <a16:creationId xmlns:a16="http://schemas.microsoft.com/office/drawing/2014/main" id="{C9D48A51-9324-47DB-9FD0-DCE9562261B5}"/>
              </a:ext>
            </a:extLst>
          </p:cNvPr>
          <p:cNvPicPr>
            <a:picLocks noChangeAspect="1"/>
          </p:cNvPicPr>
          <p:nvPr/>
        </p:nvPicPr>
        <p:blipFill>
          <a:blip r:embed="rId6"/>
          <a:stretch>
            <a:fillRect/>
          </a:stretch>
        </p:blipFill>
        <p:spPr>
          <a:xfrm>
            <a:off x="5654351" y="-1313637"/>
            <a:ext cx="6537649" cy="8171637"/>
          </a:xfrm>
          <a:prstGeom prst="rect">
            <a:avLst/>
          </a:prstGeom>
        </p:spPr>
      </p:pic>
      <p:pic>
        <p:nvPicPr>
          <p:cNvPr id="8" name="Picture 7" descr="Logo, company name&#10;&#10;Description automatically generated">
            <a:extLst>
              <a:ext uri="{FF2B5EF4-FFF2-40B4-BE49-F238E27FC236}">
                <a16:creationId xmlns:a16="http://schemas.microsoft.com/office/drawing/2014/main" id="{135D2341-5248-4C1E-9D81-1AF4C853208F}"/>
              </a:ext>
            </a:extLst>
          </p:cNvPr>
          <p:cNvPicPr>
            <a:picLocks noChangeAspect="1"/>
          </p:cNvPicPr>
          <p:nvPr/>
        </p:nvPicPr>
        <p:blipFill>
          <a:blip r:embed="rId7"/>
          <a:stretch>
            <a:fillRect/>
          </a:stretch>
        </p:blipFill>
        <p:spPr>
          <a:xfrm>
            <a:off x="1170359" y="3560931"/>
            <a:ext cx="2512350" cy="2224049"/>
          </a:xfrm>
          <a:prstGeom prst="rect">
            <a:avLst/>
          </a:prstGeom>
        </p:spPr>
      </p:pic>
    </p:spTree>
    <p:extLst>
      <p:ext uri="{BB962C8B-B14F-4D97-AF65-F5344CB8AC3E}">
        <p14:creationId xmlns:p14="http://schemas.microsoft.com/office/powerpoint/2010/main" val="2235458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TP_TOOLSPOWERPOINTCONFIGV2" val="{&quot;ConfigName&quot;:&quot;Oliver Wyman Widescreen&quot;,&quot;BracketAndBrace&quot;:{&quot;Brace&quot;:{&quot;Line&quot;:{&quot;Visible&quot;:true,&quot;Color&quot;:[{&quot;Source&quot;:2,&quot;Data&quot;:&quot;msoThemeColorText1&quot;}],&quot;Width&quot;:0.75},&quot;Width&quot;:14.4,&quot;Height&quot;:144.0,&quot;Adjustments&quot;:[0.5],&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Fill&quot;:{&quot;FillType&quot;:0,&quot;Color&quot;:[]}},&quot;Ghost&quot;:{&quot;Font&quot;:{&quot;Color&quot;:[{&quot;Source&quot;:2,&quot;Data&quot;:&quot;msoThemeColorAccent3&quot;}],&quot;Name&quot;:&quot;+mn-lt&quot;,&quot;Style&quot;:0,&quot;Size&quot;:11}}}"/>
  <p:tag name="DTP_TOOLSPOWERPOINTCONFIG" val="{&quot;ConfigName&quot;:&quot;Oliver Wyman Widescreen&quot;,&quot;BracketAndBrace&quot;:{&quot;Brace&quot;:{&quot;Line&quot;:{&quot;Visible&quot;:true,&quot;Color&quot;:[{&quot;Source&quot;:2,&quot;Data&quot;:&quot;msoThemeColorText1&quot;}],&quot;Width&quot;:0.75},&quot;Width&quot;:14.4,&quot;Height&quot;:144.0,&quot;Adjustments&quot;:[1.0],&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Ghost&quot;:{&quot;Font&quot;:{&quot;Color&quot;:[{&quot;Source&quot;:2,&quot;Data&quot;:&quot;msoThemeColorAccent3&quot;}],&quot;Name&quot;:&quot;+mn-lt&quot;,&quot;Style&quot;:0,&quot;Size&quot;:11}}}"/>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liver Wym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Widescreen 16x9.potx" id="{2424723C-DCAF-4D64-B3DB-C56EB77CF2CE}" vid="{E8AFB1E0-F6E7-4D6B-87BC-BF239EBCB6D8}"/>
    </a:ext>
  </a:extLst>
</a:theme>
</file>

<file path=ppt/theme/theme2.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ppt/theme/theme3.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visible="true"/>
            <mso:control idQ="mso:TableBordersMenu" visible="true"/>
          </mso:group>
        </mso:tab>
      </mso:tabSet>
    </mso:contextualTabs>
  </mso:ribbon>
</mso:customUI>
</file>

<file path=docProps/app.xml><?xml version="1.0" encoding="utf-8"?>
<Properties xmlns="http://schemas.openxmlformats.org/officeDocument/2006/extended-properties" xmlns:vt="http://schemas.openxmlformats.org/officeDocument/2006/docPropsVTypes">
  <Template>blank</Template>
  <TotalTime>790</TotalTime>
  <Words>350</Words>
  <Application>Microsoft Office PowerPoint</Application>
  <PresentationFormat>Panorámica</PresentationFormat>
  <Paragraphs>32</Paragraphs>
  <Slides>6</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1" baseType="lpstr">
      <vt:lpstr>Arial</vt:lpstr>
      <vt:lpstr>MMC Display Condensed</vt:lpstr>
      <vt:lpstr>Calibri</vt:lpstr>
      <vt:lpstr>Oliver Wyman</vt:lpstr>
      <vt:lpstr>think-cell Slide</vt:lpstr>
      <vt:lpstr>Presentación de PowerPoint</vt:lpstr>
      <vt:lpstr>MIA Hub nace en respuesta a un interrogante… </vt:lpstr>
      <vt:lpstr>Una visión y Tres objetivos principales nos guían</vt:lpstr>
      <vt:lpstr>MIA Hub como epicentro de colaboração e excelência empresarial para o setor de seguros…</vt:lpstr>
      <vt:lpstr>Nossa equipe  Uma linha fantástica de empresas fundadoras…</vt:lpstr>
      <vt:lpstr>Para sumarte al MIA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Mazzini, Juan</dc:creator>
  <cp:keywords>OW21.Widescreen.20210601.2</cp:keywords>
  <cp:lastModifiedBy>Ruth Elisa Landerreche Alonso</cp:lastModifiedBy>
  <cp:revision>59</cp:revision>
  <dcterms:created xsi:type="dcterms:W3CDTF">2022-09-07T01:14:04Z</dcterms:created>
  <dcterms:modified xsi:type="dcterms:W3CDTF">2022-09-23T05:01:50Z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2021/06/01</vt:lpwstr>
  </property>
  <property fmtid="{D5CDD505-2E9C-101B-9397-08002B2CF9AE}" pid="3" name="MSIP_Label_38f1469a-2c2a-4aee-b92b-090d4c5468ff_Enabled">
    <vt:lpwstr>true</vt:lpwstr>
  </property>
  <property fmtid="{D5CDD505-2E9C-101B-9397-08002B2CF9AE}" pid="4" name="MSIP_Label_38f1469a-2c2a-4aee-b92b-090d4c5468ff_SetDate">
    <vt:lpwstr>2022-09-07T01:14:06Z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d346bc64-7860-44d3-bc6f-b149745e6def</vt:lpwstr>
  </property>
  <property fmtid="{D5CDD505-2E9C-101B-9397-08002B2CF9AE}" pid="9" name="MSIP_Label_38f1469a-2c2a-4aee-b92b-090d4c5468ff_ContentBits">
    <vt:lpwstr>0</vt:lpwstr>
  </property>
  <property fmtid="{D5CDD505-2E9C-101B-9397-08002B2CF9AE}" pid="10" name="DocumentMSOLanguageID">
    <vt:lpwstr>msoLanguageIDEnglishUS</vt:lpwstr>
  </property>
  <property fmtid="{D5CDD505-2E9C-101B-9397-08002B2CF9AE}" pid="11" name="LogoName">
    <vt:lpwstr>Blank</vt:lpwstr>
  </property>
</Properties>
</file>